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61" r:id="rId3"/>
    <p:sldId id="260" r:id="rId4"/>
    <p:sldId id="257" r:id="rId5"/>
    <p:sldId id="276" r:id="rId6"/>
    <p:sldId id="263" r:id="rId7"/>
    <p:sldId id="281" r:id="rId8"/>
    <p:sldId id="280" r:id="rId9"/>
    <p:sldId id="283" r:id="rId10"/>
    <p:sldId id="284" r:id="rId11"/>
    <p:sldId id="279" r:id="rId12"/>
    <p:sldId id="282" r:id="rId13"/>
    <p:sldId id="271" r:id="rId14"/>
    <p:sldId id="285" r:id="rId15"/>
    <p:sldId id="287" r:id="rId16"/>
    <p:sldId id="288" r:id="rId17"/>
    <p:sldId id="300" r:id="rId18"/>
    <p:sldId id="289" r:id="rId19"/>
    <p:sldId id="299" r:id="rId20"/>
    <p:sldId id="296" r:id="rId21"/>
    <p:sldId id="297" r:id="rId22"/>
    <p:sldId id="298" r:id="rId23"/>
    <p:sldId id="273" r:id="rId24"/>
    <p:sldId id="291" r:id="rId25"/>
    <p:sldId id="292" r:id="rId26"/>
    <p:sldId id="266" r:id="rId27"/>
    <p:sldId id="268" r:id="rId28"/>
    <p:sldId id="295" r:id="rId29"/>
    <p:sldId id="26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ušková Hana" initials="PH" lastIdx="3" clrIdx="0">
    <p:extLst>
      <p:ext uri="{19B8F6BF-5375-455C-9EA6-DF929625EA0E}">
        <p15:presenceInfo xmlns:p15="http://schemas.microsoft.com/office/powerpoint/2012/main" userId="S-1-5-21-2383597489-2197158559-1002493431-3102" providerId="AD"/>
      </p:ext>
    </p:extLst>
  </p:cmAuthor>
  <p:cmAuthor id="2" name="gavalcova" initials="g" lastIdx="2" clrIdx="1">
    <p:extLst>
      <p:ext uri="{19B8F6BF-5375-455C-9EA6-DF929625EA0E}">
        <p15:presenceInfo xmlns:p15="http://schemas.microsoft.com/office/powerpoint/2012/main" userId="S-1-5-21-2383597489-2197158559-1002493431-12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3A537"/>
    <a:srgbClr val="39A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4660"/>
  </p:normalViewPr>
  <p:slideViewPr>
    <p:cSldViewPr snapToGrid="0">
      <p:cViewPr varScale="1">
        <p:scale>
          <a:sx n="91" d="100"/>
          <a:sy n="91" d="100"/>
        </p:scale>
        <p:origin x="63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GB" dirty="0">
                <a:solidFill>
                  <a:schemeClr val="tx1">
                    <a:lumMod val="75000"/>
                    <a:lumOff val="25000"/>
                  </a:schemeClr>
                </a:solidFill>
              </a:rPr>
              <a:t>Most common attacks on European MSMEs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c:spPr>
          <c:invertIfNegative val="0"/>
          <c:cat>
            <c:strRef>
              <c:f>Hoja1!$A$1:$A$7</c:f>
              <c:strCache>
                <c:ptCount val="7"/>
                <c:pt idx="0">
                  <c:v>Phishing</c:v>
                </c:pt>
                <c:pt idx="1">
                  <c:v>Web based attacks</c:v>
                </c:pt>
                <c:pt idx="2">
                  <c:v>General malware</c:v>
                </c:pt>
                <c:pt idx="3">
                  <c:v>Malicious insider</c:v>
                </c:pt>
                <c:pt idx="4">
                  <c:v>Denial of service</c:v>
                </c:pt>
                <c:pt idx="5">
                  <c:v>Social engineering</c:v>
                </c:pt>
                <c:pt idx="6">
                  <c:v>Compromised/stolen device</c:v>
                </c:pt>
              </c:strCache>
            </c:strRef>
          </c:cat>
          <c:val>
            <c:numRef>
              <c:f>Hoja1!$B$1:$B$7</c:f>
              <c:numCache>
                <c:formatCode>0%</c:formatCode>
                <c:ptCount val="7"/>
                <c:pt idx="0">
                  <c:v>0.41</c:v>
                </c:pt>
                <c:pt idx="1">
                  <c:v>0.4</c:v>
                </c:pt>
                <c:pt idx="2">
                  <c:v>0.39</c:v>
                </c:pt>
                <c:pt idx="3">
                  <c:v>0.19</c:v>
                </c:pt>
                <c:pt idx="4">
                  <c:v>0.12</c:v>
                </c:pt>
                <c:pt idx="5">
                  <c:v>0.11</c:v>
                </c:pt>
                <c:pt idx="6">
                  <c:v>7.0000000000000007E-2</c:v>
                </c:pt>
              </c:numCache>
            </c:numRef>
          </c:val>
          <c:extLst>
            <c:ext xmlns:c16="http://schemas.microsoft.com/office/drawing/2014/chart" uri="{C3380CC4-5D6E-409C-BE32-E72D297353CC}">
              <c16:uniqueId val="{00000000-1DD3-4F9D-8843-A6D33976BA4E}"/>
            </c:ext>
          </c:extLst>
        </c:ser>
        <c:dLbls>
          <c:showLegendKey val="0"/>
          <c:showVal val="0"/>
          <c:showCatName val="0"/>
          <c:showSerName val="0"/>
          <c:showPercent val="0"/>
          <c:showBubbleSize val="0"/>
        </c:dLbls>
        <c:gapWidth val="100"/>
        <c:axId val="358049856"/>
        <c:axId val="358051032"/>
      </c:barChart>
      <c:catAx>
        <c:axId val="358049856"/>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358051032"/>
        <c:crosses val="autoZero"/>
        <c:auto val="1"/>
        <c:lblAlgn val="ctr"/>
        <c:lblOffset val="100"/>
        <c:noMultiLvlLbl val="0"/>
      </c:catAx>
      <c:valAx>
        <c:axId val="358051032"/>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mn-lt"/>
                <a:ea typeface="+mn-ea"/>
                <a:cs typeface="+mn-cs"/>
              </a:defRPr>
            </a:pPr>
            <a:endParaRPr lang="en-US"/>
          </a:p>
        </c:txPr>
        <c:crossAx val="358049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lumMod val="75000"/>
          <a:lumOff val="2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F0E53-CBCF-4C04-A4FB-7AC87E586F76}" type="doc">
      <dgm:prSet loTypeId="urn:microsoft.com/office/officeart/2005/8/layout/hList6" loCatId="list" qsTypeId="urn:microsoft.com/office/officeart/2005/8/quickstyle/simple1" qsCatId="simple" csTypeId="urn:microsoft.com/office/officeart/2005/8/colors/accent2_2" csCatId="accent2" phldr="1"/>
      <dgm:spPr/>
      <dgm:t>
        <a:bodyPr/>
        <a:lstStyle/>
        <a:p>
          <a:endParaRPr lang="es-ES"/>
        </a:p>
      </dgm:t>
    </dgm:pt>
    <dgm:pt modelId="{19D75968-110D-4570-A796-4EFA7A289980}">
      <dgm:prSet phldrT="[Texto]"/>
      <dgm:spPr/>
      <dgm:t>
        <a:bodyPr/>
        <a:lstStyle/>
        <a:p>
          <a:r>
            <a:rPr lang="es-ES"/>
            <a:t>UNIT 1: Fundamentals of cybersecurity</a:t>
          </a:r>
        </a:p>
      </dgm:t>
    </dgm:pt>
    <dgm:pt modelId="{78AFBB9F-F438-4106-A4C3-7D8B2021376F}" type="parTrans" cxnId="{B3CC6CB5-BB5B-4A96-8B1E-A8A3F01CC766}">
      <dgm:prSet/>
      <dgm:spPr/>
      <dgm:t>
        <a:bodyPr/>
        <a:lstStyle/>
        <a:p>
          <a:endParaRPr lang="es-ES"/>
        </a:p>
      </dgm:t>
    </dgm:pt>
    <dgm:pt modelId="{B5F78038-C462-4723-A996-05689A91AF21}" type="sibTrans" cxnId="{B3CC6CB5-BB5B-4A96-8B1E-A8A3F01CC766}">
      <dgm:prSet/>
      <dgm:spPr/>
      <dgm:t>
        <a:bodyPr/>
        <a:lstStyle/>
        <a:p>
          <a:endParaRPr lang="es-ES"/>
        </a:p>
      </dgm:t>
    </dgm:pt>
    <dgm:pt modelId="{1EB7B6C2-3634-4EDE-A16D-DCD926DC57FD}">
      <dgm:prSet phldrT="[Texto]"/>
      <dgm:spPr/>
      <dgm:t>
        <a:bodyPr/>
        <a:lstStyle/>
        <a:p>
          <a:r>
            <a:rPr lang="es-ES"/>
            <a:t>What is cybersecurity?</a:t>
          </a:r>
        </a:p>
      </dgm:t>
    </dgm:pt>
    <dgm:pt modelId="{C4804868-1FB7-4E89-9585-79F595BCBEF4}" type="parTrans" cxnId="{751D8379-3BAF-4F98-A85F-61542615D940}">
      <dgm:prSet/>
      <dgm:spPr/>
      <dgm:t>
        <a:bodyPr/>
        <a:lstStyle/>
        <a:p>
          <a:endParaRPr lang="es-ES"/>
        </a:p>
      </dgm:t>
    </dgm:pt>
    <dgm:pt modelId="{7087BA06-890E-4340-83C6-C72E1DE962F2}" type="sibTrans" cxnId="{751D8379-3BAF-4F98-A85F-61542615D940}">
      <dgm:prSet/>
      <dgm:spPr/>
      <dgm:t>
        <a:bodyPr/>
        <a:lstStyle/>
        <a:p>
          <a:endParaRPr lang="es-ES"/>
        </a:p>
      </dgm:t>
    </dgm:pt>
    <dgm:pt modelId="{609B7737-2F8B-426B-AF67-1EE3ED08022C}">
      <dgm:prSet phldrT="[Texto]"/>
      <dgm:spPr/>
      <dgm:t>
        <a:bodyPr/>
        <a:lstStyle/>
        <a:p>
          <a:r>
            <a:rPr lang="es-ES"/>
            <a:t>UNIT 2: Cybersecurity...</a:t>
          </a:r>
        </a:p>
      </dgm:t>
    </dgm:pt>
    <dgm:pt modelId="{975E8B56-3427-4763-936D-3ECC0B455C10}" type="parTrans" cxnId="{ADD302FE-967B-4FE9-B6D1-D27BC1B89707}">
      <dgm:prSet/>
      <dgm:spPr/>
      <dgm:t>
        <a:bodyPr/>
        <a:lstStyle/>
        <a:p>
          <a:endParaRPr lang="es-ES"/>
        </a:p>
      </dgm:t>
    </dgm:pt>
    <dgm:pt modelId="{0E0957BF-B5FA-4EBB-B90A-1ECF37440F7B}" type="sibTrans" cxnId="{ADD302FE-967B-4FE9-B6D1-D27BC1B89707}">
      <dgm:prSet/>
      <dgm:spPr/>
      <dgm:t>
        <a:bodyPr/>
        <a:lstStyle/>
        <a:p>
          <a:endParaRPr lang="es-ES"/>
        </a:p>
      </dgm:t>
    </dgm:pt>
    <dgm:pt modelId="{F20B2723-436C-41E3-8327-B9B8406600D3}">
      <dgm:prSet phldrT="[Texto]"/>
      <dgm:spPr/>
      <dgm:t>
        <a:bodyPr/>
        <a:lstStyle/>
        <a:p>
          <a:r>
            <a:rPr lang="es-ES"/>
            <a:t>UNIT 3: Recommendations for entrepreneurs and staff</a:t>
          </a:r>
        </a:p>
      </dgm:t>
    </dgm:pt>
    <dgm:pt modelId="{46694BCD-358D-4427-9AB4-AE32A5CF5BBA}" type="parTrans" cxnId="{D7CDAEF4-7DDB-4E2B-AE5C-9E4A1FE46335}">
      <dgm:prSet/>
      <dgm:spPr/>
      <dgm:t>
        <a:bodyPr/>
        <a:lstStyle/>
        <a:p>
          <a:endParaRPr lang="es-ES"/>
        </a:p>
      </dgm:t>
    </dgm:pt>
    <dgm:pt modelId="{FA8E7AD5-A526-46EB-9C36-3F27A9FF95E2}" type="sibTrans" cxnId="{D7CDAEF4-7DDB-4E2B-AE5C-9E4A1FE46335}">
      <dgm:prSet/>
      <dgm:spPr/>
      <dgm:t>
        <a:bodyPr/>
        <a:lstStyle/>
        <a:p>
          <a:endParaRPr lang="es-ES"/>
        </a:p>
      </dgm:t>
    </dgm:pt>
    <dgm:pt modelId="{28B0D80A-25A5-49ED-A3CA-2E7923211341}">
      <dgm:prSet phldrT="[Texto]"/>
      <dgm:spPr/>
      <dgm:t>
        <a:bodyPr/>
        <a:lstStyle/>
        <a:p>
          <a:r>
            <a:rPr lang="es-ES"/>
            <a:t>Main definitions</a:t>
          </a:r>
        </a:p>
      </dgm:t>
    </dgm:pt>
    <dgm:pt modelId="{2EE8811C-4C62-445F-9577-305EB8E1C312}" type="sibTrans" cxnId="{0815BAD7-37F4-4D6C-9249-1E997205664C}">
      <dgm:prSet/>
      <dgm:spPr/>
      <dgm:t>
        <a:bodyPr/>
        <a:lstStyle/>
        <a:p>
          <a:endParaRPr lang="es-ES"/>
        </a:p>
      </dgm:t>
    </dgm:pt>
    <dgm:pt modelId="{4978D4BF-FC7B-4F2B-A3D5-CC55735CBAF0}" type="parTrans" cxnId="{0815BAD7-37F4-4D6C-9249-1E997205664C}">
      <dgm:prSet/>
      <dgm:spPr/>
      <dgm:t>
        <a:bodyPr/>
        <a:lstStyle/>
        <a:p>
          <a:endParaRPr lang="es-ES"/>
        </a:p>
      </dgm:t>
    </dgm:pt>
    <dgm:pt modelId="{58257C1E-EB1A-424E-8E19-FDE90475950F}">
      <dgm:prSet phldrT="[Texto]"/>
      <dgm:spPr/>
      <dgm:t>
        <a:bodyPr/>
        <a:lstStyle/>
        <a:p>
          <a:r>
            <a:rPr lang="es-ES"/>
            <a:t>...in the workplace</a:t>
          </a:r>
        </a:p>
      </dgm:t>
    </dgm:pt>
    <dgm:pt modelId="{551F6A6B-D789-4A72-8BC1-DAF864AF8315}" type="parTrans" cxnId="{4ABA9478-BBD9-4DD6-AADC-CF850224EA09}">
      <dgm:prSet/>
      <dgm:spPr/>
      <dgm:t>
        <a:bodyPr/>
        <a:lstStyle/>
        <a:p>
          <a:endParaRPr lang="es-ES"/>
        </a:p>
      </dgm:t>
    </dgm:pt>
    <dgm:pt modelId="{6553A303-72A8-4AF7-91E8-23E47E0C15E0}" type="sibTrans" cxnId="{4ABA9478-BBD9-4DD6-AADC-CF850224EA09}">
      <dgm:prSet/>
      <dgm:spPr/>
      <dgm:t>
        <a:bodyPr/>
        <a:lstStyle/>
        <a:p>
          <a:endParaRPr lang="es-ES"/>
        </a:p>
      </dgm:t>
    </dgm:pt>
    <dgm:pt modelId="{A6BA572E-E5C0-4EEE-90CE-31877E0F0790}">
      <dgm:prSet phldrT="[Texto]"/>
      <dgm:spPr/>
      <dgm:t>
        <a:bodyPr/>
        <a:lstStyle/>
        <a:p>
          <a:r>
            <a:rPr lang="es-ES"/>
            <a:t>...in remote work</a:t>
          </a:r>
        </a:p>
      </dgm:t>
    </dgm:pt>
    <dgm:pt modelId="{288CA62C-7E68-441B-BF77-1ACBD0260079}" type="parTrans" cxnId="{8DF58874-90BD-40B0-9B30-7FDE6ACFD19F}">
      <dgm:prSet/>
      <dgm:spPr/>
      <dgm:t>
        <a:bodyPr/>
        <a:lstStyle/>
        <a:p>
          <a:endParaRPr lang="es-ES"/>
        </a:p>
      </dgm:t>
    </dgm:pt>
    <dgm:pt modelId="{7FC9B69B-175E-4E9B-A1E3-4807EA68850B}" type="sibTrans" cxnId="{8DF58874-90BD-40B0-9B30-7FDE6ACFD19F}">
      <dgm:prSet/>
      <dgm:spPr/>
      <dgm:t>
        <a:bodyPr/>
        <a:lstStyle/>
        <a:p>
          <a:endParaRPr lang="es-ES"/>
        </a:p>
      </dgm:t>
    </dgm:pt>
    <dgm:pt modelId="{D53D65E2-070F-4974-91A0-FC6EC1F76543}">
      <dgm:prSet phldrT="[Texto]"/>
      <dgm:spPr/>
      <dgm:t>
        <a:bodyPr/>
        <a:lstStyle/>
        <a:p>
          <a:r>
            <a:rPr lang="es-ES"/>
            <a:t>Recommendations for entrepreneurs</a:t>
          </a:r>
        </a:p>
      </dgm:t>
    </dgm:pt>
    <dgm:pt modelId="{EB80CFBC-3E56-4359-851F-4CEA94DC6B52}" type="parTrans" cxnId="{B6C32785-7C7D-4C35-9AB7-548D616DD4B1}">
      <dgm:prSet/>
      <dgm:spPr/>
      <dgm:t>
        <a:bodyPr/>
        <a:lstStyle/>
        <a:p>
          <a:endParaRPr lang="es-ES"/>
        </a:p>
      </dgm:t>
    </dgm:pt>
    <dgm:pt modelId="{8B4B1EF4-2BCE-46B1-8CE9-632F9DBAA995}" type="sibTrans" cxnId="{B6C32785-7C7D-4C35-9AB7-548D616DD4B1}">
      <dgm:prSet/>
      <dgm:spPr/>
      <dgm:t>
        <a:bodyPr/>
        <a:lstStyle/>
        <a:p>
          <a:endParaRPr lang="es-ES"/>
        </a:p>
      </dgm:t>
    </dgm:pt>
    <dgm:pt modelId="{22CF4C57-FFF4-4BDE-8422-926EB24226DE}">
      <dgm:prSet phldrT="[Texto]"/>
      <dgm:spPr/>
      <dgm:t>
        <a:bodyPr/>
        <a:lstStyle/>
        <a:p>
          <a:r>
            <a:rPr lang="es-ES"/>
            <a:t>Recommendations for staff</a:t>
          </a:r>
        </a:p>
      </dgm:t>
    </dgm:pt>
    <dgm:pt modelId="{647BFE98-F3CC-443E-A454-0304F1FFA30E}" type="parTrans" cxnId="{E74D7C40-D631-4BEB-AC01-10A8AD75863B}">
      <dgm:prSet/>
      <dgm:spPr/>
      <dgm:t>
        <a:bodyPr/>
        <a:lstStyle/>
        <a:p>
          <a:endParaRPr lang="es-ES"/>
        </a:p>
      </dgm:t>
    </dgm:pt>
    <dgm:pt modelId="{483EBE14-47CA-4B7A-B731-85E8D6241738}" type="sibTrans" cxnId="{E74D7C40-D631-4BEB-AC01-10A8AD75863B}">
      <dgm:prSet/>
      <dgm:spPr/>
      <dgm:t>
        <a:bodyPr/>
        <a:lstStyle/>
        <a:p>
          <a:endParaRPr lang="es-ES"/>
        </a:p>
      </dgm:t>
    </dgm:pt>
    <dgm:pt modelId="{6FB93B61-4A53-45FE-ACC1-D6604E1BAA6B}" type="pres">
      <dgm:prSet presAssocID="{36AF0E53-CBCF-4C04-A4FB-7AC87E586F76}" presName="Name0" presStyleCnt="0">
        <dgm:presLayoutVars>
          <dgm:dir/>
          <dgm:resizeHandles val="exact"/>
        </dgm:presLayoutVars>
      </dgm:prSet>
      <dgm:spPr/>
    </dgm:pt>
    <dgm:pt modelId="{3812FEFD-0534-4CDE-BDFC-5DC8A0A6E211}" type="pres">
      <dgm:prSet presAssocID="{19D75968-110D-4570-A796-4EFA7A289980}" presName="node" presStyleLbl="node1" presStyleIdx="0" presStyleCnt="3">
        <dgm:presLayoutVars>
          <dgm:bulletEnabled val="1"/>
        </dgm:presLayoutVars>
      </dgm:prSet>
      <dgm:spPr/>
    </dgm:pt>
    <dgm:pt modelId="{632743F5-E281-41B2-B8E1-5F853312A20E}" type="pres">
      <dgm:prSet presAssocID="{B5F78038-C462-4723-A996-05689A91AF21}" presName="sibTrans" presStyleCnt="0"/>
      <dgm:spPr/>
    </dgm:pt>
    <dgm:pt modelId="{6A06E1D3-CB2E-499A-A964-4B9EA4634424}" type="pres">
      <dgm:prSet presAssocID="{609B7737-2F8B-426B-AF67-1EE3ED08022C}" presName="node" presStyleLbl="node1" presStyleIdx="1" presStyleCnt="3">
        <dgm:presLayoutVars>
          <dgm:bulletEnabled val="1"/>
        </dgm:presLayoutVars>
      </dgm:prSet>
      <dgm:spPr/>
    </dgm:pt>
    <dgm:pt modelId="{F12582A4-7681-44B9-8EE8-01754ADBF1B9}" type="pres">
      <dgm:prSet presAssocID="{0E0957BF-B5FA-4EBB-B90A-1ECF37440F7B}" presName="sibTrans" presStyleCnt="0"/>
      <dgm:spPr/>
    </dgm:pt>
    <dgm:pt modelId="{3DEE8081-9DAE-447D-949C-DEF3860D6332}" type="pres">
      <dgm:prSet presAssocID="{F20B2723-436C-41E3-8327-B9B8406600D3}" presName="node" presStyleLbl="node1" presStyleIdx="2" presStyleCnt="3">
        <dgm:presLayoutVars>
          <dgm:bulletEnabled val="1"/>
        </dgm:presLayoutVars>
      </dgm:prSet>
      <dgm:spPr/>
    </dgm:pt>
  </dgm:ptLst>
  <dgm:cxnLst>
    <dgm:cxn modelId="{0A025516-9DE4-4E8F-B3F8-80553D6255FB}" type="presOf" srcId="{58257C1E-EB1A-424E-8E19-FDE90475950F}" destId="{6A06E1D3-CB2E-499A-A964-4B9EA4634424}" srcOrd="0" destOrd="1" presId="urn:microsoft.com/office/officeart/2005/8/layout/hList6"/>
    <dgm:cxn modelId="{E74D7C40-D631-4BEB-AC01-10A8AD75863B}" srcId="{F20B2723-436C-41E3-8327-B9B8406600D3}" destId="{22CF4C57-FFF4-4BDE-8422-926EB24226DE}" srcOrd="1" destOrd="0" parTransId="{647BFE98-F3CC-443E-A454-0304F1FFA30E}" sibTransId="{483EBE14-47CA-4B7A-B731-85E8D6241738}"/>
    <dgm:cxn modelId="{E9F9DA4B-601A-4408-897E-D2936CB1FD6F}" type="presOf" srcId="{609B7737-2F8B-426B-AF67-1EE3ED08022C}" destId="{6A06E1D3-CB2E-499A-A964-4B9EA4634424}" srcOrd="0" destOrd="0" presId="urn:microsoft.com/office/officeart/2005/8/layout/hList6"/>
    <dgm:cxn modelId="{8DF58874-90BD-40B0-9B30-7FDE6ACFD19F}" srcId="{609B7737-2F8B-426B-AF67-1EE3ED08022C}" destId="{A6BA572E-E5C0-4EEE-90CE-31877E0F0790}" srcOrd="1" destOrd="0" parTransId="{288CA62C-7E68-441B-BF77-1ACBD0260079}" sibTransId="{7FC9B69B-175E-4E9B-A1E3-4807EA68850B}"/>
    <dgm:cxn modelId="{4ABA9478-BBD9-4DD6-AADC-CF850224EA09}" srcId="{609B7737-2F8B-426B-AF67-1EE3ED08022C}" destId="{58257C1E-EB1A-424E-8E19-FDE90475950F}" srcOrd="0" destOrd="0" parTransId="{551F6A6B-D789-4A72-8BC1-DAF864AF8315}" sibTransId="{6553A303-72A8-4AF7-91E8-23E47E0C15E0}"/>
    <dgm:cxn modelId="{751D8379-3BAF-4F98-A85F-61542615D940}" srcId="{19D75968-110D-4570-A796-4EFA7A289980}" destId="{1EB7B6C2-3634-4EDE-A16D-DCD926DC57FD}" srcOrd="0" destOrd="0" parTransId="{C4804868-1FB7-4E89-9585-79F595BCBEF4}" sibTransId="{7087BA06-890E-4340-83C6-C72E1DE962F2}"/>
    <dgm:cxn modelId="{3E03E07D-E240-42BC-B715-69C6EEDBD5E8}" type="presOf" srcId="{28B0D80A-25A5-49ED-A3CA-2E7923211341}" destId="{3812FEFD-0534-4CDE-BDFC-5DC8A0A6E211}" srcOrd="0" destOrd="2" presId="urn:microsoft.com/office/officeart/2005/8/layout/hList6"/>
    <dgm:cxn modelId="{4BBA0B80-42F3-4895-A1D7-88E1E9127702}" type="presOf" srcId="{1EB7B6C2-3634-4EDE-A16D-DCD926DC57FD}" destId="{3812FEFD-0534-4CDE-BDFC-5DC8A0A6E211}" srcOrd="0" destOrd="1" presId="urn:microsoft.com/office/officeart/2005/8/layout/hList6"/>
    <dgm:cxn modelId="{B6C32785-7C7D-4C35-9AB7-548D616DD4B1}" srcId="{F20B2723-436C-41E3-8327-B9B8406600D3}" destId="{D53D65E2-070F-4974-91A0-FC6EC1F76543}" srcOrd="0" destOrd="0" parTransId="{EB80CFBC-3E56-4359-851F-4CEA94DC6B52}" sibTransId="{8B4B1EF4-2BCE-46B1-8CE9-632F9DBAA995}"/>
    <dgm:cxn modelId="{7F44D18C-8D6E-4CC8-9CD1-F1EA35ECEB7F}" type="presOf" srcId="{D53D65E2-070F-4974-91A0-FC6EC1F76543}" destId="{3DEE8081-9DAE-447D-949C-DEF3860D6332}" srcOrd="0" destOrd="1" presId="urn:microsoft.com/office/officeart/2005/8/layout/hList6"/>
    <dgm:cxn modelId="{FF7D8E92-146B-4D8B-B3DD-8C252796CD3C}" type="presOf" srcId="{19D75968-110D-4570-A796-4EFA7A289980}" destId="{3812FEFD-0534-4CDE-BDFC-5DC8A0A6E211}" srcOrd="0" destOrd="0" presId="urn:microsoft.com/office/officeart/2005/8/layout/hList6"/>
    <dgm:cxn modelId="{39FF2F98-47BE-4045-AFF8-9CE4EC46F901}" type="presOf" srcId="{36AF0E53-CBCF-4C04-A4FB-7AC87E586F76}" destId="{6FB93B61-4A53-45FE-ACC1-D6604E1BAA6B}" srcOrd="0" destOrd="0" presId="urn:microsoft.com/office/officeart/2005/8/layout/hList6"/>
    <dgm:cxn modelId="{B3CC6CB5-BB5B-4A96-8B1E-A8A3F01CC766}" srcId="{36AF0E53-CBCF-4C04-A4FB-7AC87E586F76}" destId="{19D75968-110D-4570-A796-4EFA7A289980}" srcOrd="0" destOrd="0" parTransId="{78AFBB9F-F438-4106-A4C3-7D8B2021376F}" sibTransId="{B5F78038-C462-4723-A996-05689A91AF21}"/>
    <dgm:cxn modelId="{528070CE-F9B1-4E55-B521-2A8155261B6E}" type="presOf" srcId="{A6BA572E-E5C0-4EEE-90CE-31877E0F0790}" destId="{6A06E1D3-CB2E-499A-A964-4B9EA4634424}" srcOrd="0" destOrd="2" presId="urn:microsoft.com/office/officeart/2005/8/layout/hList6"/>
    <dgm:cxn modelId="{0815BAD7-37F4-4D6C-9249-1E997205664C}" srcId="{19D75968-110D-4570-A796-4EFA7A289980}" destId="{28B0D80A-25A5-49ED-A3CA-2E7923211341}" srcOrd="1" destOrd="0" parTransId="{4978D4BF-FC7B-4F2B-A3D5-CC55735CBAF0}" sibTransId="{2EE8811C-4C62-445F-9577-305EB8E1C312}"/>
    <dgm:cxn modelId="{AF858CD9-5F19-4470-9F90-96C07EE7E470}" type="presOf" srcId="{22CF4C57-FFF4-4BDE-8422-926EB24226DE}" destId="{3DEE8081-9DAE-447D-949C-DEF3860D6332}" srcOrd="0" destOrd="2" presId="urn:microsoft.com/office/officeart/2005/8/layout/hList6"/>
    <dgm:cxn modelId="{92D968DA-9935-4ABD-80A7-6A41EEA2B55D}" type="presOf" srcId="{F20B2723-436C-41E3-8327-B9B8406600D3}" destId="{3DEE8081-9DAE-447D-949C-DEF3860D6332}" srcOrd="0" destOrd="0" presId="urn:microsoft.com/office/officeart/2005/8/layout/hList6"/>
    <dgm:cxn modelId="{D7CDAEF4-7DDB-4E2B-AE5C-9E4A1FE46335}" srcId="{36AF0E53-CBCF-4C04-A4FB-7AC87E586F76}" destId="{F20B2723-436C-41E3-8327-B9B8406600D3}" srcOrd="2" destOrd="0" parTransId="{46694BCD-358D-4427-9AB4-AE32A5CF5BBA}" sibTransId="{FA8E7AD5-A526-46EB-9C36-3F27A9FF95E2}"/>
    <dgm:cxn modelId="{ADD302FE-967B-4FE9-B6D1-D27BC1B89707}" srcId="{36AF0E53-CBCF-4C04-A4FB-7AC87E586F76}" destId="{609B7737-2F8B-426B-AF67-1EE3ED08022C}" srcOrd="1" destOrd="0" parTransId="{975E8B56-3427-4763-936D-3ECC0B455C10}" sibTransId="{0E0957BF-B5FA-4EBB-B90A-1ECF37440F7B}"/>
    <dgm:cxn modelId="{D7731362-DCB1-41AD-9101-C743EC039DED}" type="presParOf" srcId="{6FB93B61-4A53-45FE-ACC1-D6604E1BAA6B}" destId="{3812FEFD-0534-4CDE-BDFC-5DC8A0A6E211}" srcOrd="0" destOrd="0" presId="urn:microsoft.com/office/officeart/2005/8/layout/hList6"/>
    <dgm:cxn modelId="{1510C628-B904-40E0-85A2-12C1717B9591}" type="presParOf" srcId="{6FB93B61-4A53-45FE-ACC1-D6604E1BAA6B}" destId="{632743F5-E281-41B2-B8E1-5F853312A20E}" srcOrd="1" destOrd="0" presId="urn:microsoft.com/office/officeart/2005/8/layout/hList6"/>
    <dgm:cxn modelId="{25473629-D663-4D3D-838B-88C30A6C5219}" type="presParOf" srcId="{6FB93B61-4A53-45FE-ACC1-D6604E1BAA6B}" destId="{6A06E1D3-CB2E-499A-A964-4B9EA4634424}" srcOrd="2" destOrd="0" presId="urn:microsoft.com/office/officeart/2005/8/layout/hList6"/>
    <dgm:cxn modelId="{F61C6546-8824-4153-97D8-9A0E037537FE}" type="presParOf" srcId="{6FB93B61-4A53-45FE-ACC1-D6604E1BAA6B}" destId="{F12582A4-7681-44B9-8EE8-01754ADBF1B9}" srcOrd="3" destOrd="0" presId="urn:microsoft.com/office/officeart/2005/8/layout/hList6"/>
    <dgm:cxn modelId="{C5220072-01FB-442A-8FC3-A1DFB9BFF00E}" type="presParOf" srcId="{6FB93B61-4A53-45FE-ACC1-D6604E1BAA6B}" destId="{3DEE8081-9DAE-447D-949C-DEF3860D633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225589-925E-4E1B-9CDB-8A81D0B1D524}" type="doc">
      <dgm:prSet loTypeId="urn:microsoft.com/office/officeart/2018/2/layout/IconCircleList" loCatId="icon" qsTypeId="urn:microsoft.com/office/officeart/2005/8/quickstyle/simple4" qsCatId="simple" csTypeId="urn:microsoft.com/office/officeart/2005/8/colors/accent2_2" csCatId="accent2" phldr="1"/>
      <dgm:spPr/>
      <dgm:t>
        <a:bodyPr/>
        <a:lstStyle/>
        <a:p>
          <a:endParaRPr lang="en-GB"/>
        </a:p>
      </dgm:t>
    </dgm:pt>
    <dgm:pt modelId="{96B66D95-2F2D-4015-B416-EDABF81B089B}">
      <dgm:prSet phldrT="[Texto]" custT="1"/>
      <dgm:spPr/>
      <dgm:t>
        <a:bodyPr/>
        <a:lstStyle/>
        <a:p>
          <a:pPr>
            <a:lnSpc>
              <a:spcPct val="100000"/>
            </a:lnSpc>
          </a:pPr>
          <a:r>
            <a:rPr lang="es-ES" sz="1600" b="1"/>
            <a:t>Availability</a:t>
          </a:r>
          <a:endParaRPr lang="en-GB" sz="1200" b="1"/>
        </a:p>
      </dgm:t>
    </dgm:pt>
    <dgm:pt modelId="{244C855A-532D-4AEC-A7D2-3866CD36BEF2}" type="parTrans" cxnId="{85396F3E-1EFF-4ACD-A209-EB2B71D86A56}">
      <dgm:prSet/>
      <dgm:spPr/>
      <dgm:t>
        <a:bodyPr/>
        <a:lstStyle/>
        <a:p>
          <a:endParaRPr lang="en-GB"/>
        </a:p>
      </dgm:t>
    </dgm:pt>
    <dgm:pt modelId="{00E5E949-8CC0-4DAE-BE07-A7F3554AA16B}" type="sibTrans" cxnId="{85396F3E-1EFF-4ACD-A209-EB2B71D86A56}">
      <dgm:prSet/>
      <dgm:spPr/>
      <dgm:t>
        <a:bodyPr/>
        <a:lstStyle/>
        <a:p>
          <a:pPr>
            <a:lnSpc>
              <a:spcPct val="100000"/>
            </a:lnSpc>
          </a:pPr>
          <a:endParaRPr lang="en-GB"/>
        </a:p>
      </dgm:t>
    </dgm:pt>
    <dgm:pt modelId="{71923186-F639-4149-870E-D2CE2158E3D1}">
      <dgm:prSet phldrT="[Texto]" custT="1"/>
      <dgm:spPr/>
      <dgm:t>
        <a:bodyPr/>
        <a:lstStyle/>
        <a:p>
          <a:pPr>
            <a:lnSpc>
              <a:spcPct val="100000"/>
            </a:lnSpc>
          </a:pPr>
          <a:r>
            <a:rPr lang="es-ES" sz="1600" b="1"/>
            <a:t>Authenticity</a:t>
          </a:r>
          <a:endParaRPr lang="en-GB" sz="1300" b="1"/>
        </a:p>
      </dgm:t>
    </dgm:pt>
    <dgm:pt modelId="{C011B3E4-1A3D-4109-BB36-72E55EEBD772}" type="parTrans" cxnId="{FAD9E378-4657-4230-8318-3CBF1F0E8B4A}">
      <dgm:prSet/>
      <dgm:spPr/>
      <dgm:t>
        <a:bodyPr/>
        <a:lstStyle/>
        <a:p>
          <a:endParaRPr lang="en-GB"/>
        </a:p>
      </dgm:t>
    </dgm:pt>
    <dgm:pt modelId="{95B9336A-5E56-41AB-9933-523F6E8AAB99}" type="sibTrans" cxnId="{FAD9E378-4657-4230-8318-3CBF1F0E8B4A}">
      <dgm:prSet/>
      <dgm:spPr/>
      <dgm:t>
        <a:bodyPr/>
        <a:lstStyle/>
        <a:p>
          <a:pPr>
            <a:lnSpc>
              <a:spcPct val="100000"/>
            </a:lnSpc>
          </a:pPr>
          <a:endParaRPr lang="en-GB"/>
        </a:p>
      </dgm:t>
    </dgm:pt>
    <dgm:pt modelId="{40F1F376-F59F-43BE-BC15-71D1CB50FC46}">
      <dgm:prSet phldrT="[Texto]" custT="1"/>
      <dgm:spPr/>
      <dgm:t>
        <a:bodyPr/>
        <a:lstStyle/>
        <a:p>
          <a:pPr>
            <a:lnSpc>
              <a:spcPct val="100000"/>
            </a:lnSpc>
          </a:pPr>
          <a:r>
            <a:rPr lang="es-ES" sz="1600" b="1"/>
            <a:t>Integrity</a:t>
          </a:r>
          <a:endParaRPr lang="en-GB" sz="1300" b="1"/>
        </a:p>
      </dgm:t>
    </dgm:pt>
    <dgm:pt modelId="{0D6ECCA1-E00F-4E62-9B3A-EEFD8DA2FE9F}" type="parTrans" cxnId="{6D0F6478-B1C0-4EA7-B4EC-2FE24EF39182}">
      <dgm:prSet/>
      <dgm:spPr/>
      <dgm:t>
        <a:bodyPr/>
        <a:lstStyle/>
        <a:p>
          <a:endParaRPr lang="en-GB"/>
        </a:p>
      </dgm:t>
    </dgm:pt>
    <dgm:pt modelId="{2B8DE3E5-03EF-45BD-8BD1-389476F179A1}" type="sibTrans" cxnId="{6D0F6478-B1C0-4EA7-B4EC-2FE24EF39182}">
      <dgm:prSet/>
      <dgm:spPr/>
      <dgm:t>
        <a:bodyPr/>
        <a:lstStyle/>
        <a:p>
          <a:pPr>
            <a:lnSpc>
              <a:spcPct val="100000"/>
            </a:lnSpc>
          </a:pPr>
          <a:endParaRPr lang="en-GB"/>
        </a:p>
      </dgm:t>
    </dgm:pt>
    <dgm:pt modelId="{32DD8806-79B2-42A6-9EC0-ECC2D87027CE}">
      <dgm:prSet phldrT="[Texto]" custT="1"/>
      <dgm:spPr/>
      <dgm:t>
        <a:bodyPr/>
        <a:lstStyle/>
        <a:p>
          <a:pPr>
            <a:lnSpc>
              <a:spcPct val="100000"/>
            </a:lnSpc>
          </a:pPr>
          <a:r>
            <a:rPr lang="es-ES" sz="1600" b="1"/>
            <a:t>Confidentiality</a:t>
          </a:r>
          <a:endParaRPr lang="en-GB" sz="1300" b="1"/>
        </a:p>
      </dgm:t>
    </dgm:pt>
    <dgm:pt modelId="{FFB9156C-4092-4177-94E1-2538FE8748C2}" type="parTrans" cxnId="{CF94039E-353C-4CE0-B46F-301B6AAE499E}">
      <dgm:prSet/>
      <dgm:spPr/>
      <dgm:t>
        <a:bodyPr/>
        <a:lstStyle/>
        <a:p>
          <a:endParaRPr lang="en-GB"/>
        </a:p>
      </dgm:t>
    </dgm:pt>
    <dgm:pt modelId="{E60EB104-B12A-4659-BBA0-FA6BCD4D42DE}" type="sibTrans" cxnId="{CF94039E-353C-4CE0-B46F-301B6AAE499E}">
      <dgm:prSet/>
      <dgm:spPr/>
      <dgm:t>
        <a:bodyPr/>
        <a:lstStyle/>
        <a:p>
          <a:pPr>
            <a:lnSpc>
              <a:spcPct val="100000"/>
            </a:lnSpc>
          </a:pPr>
          <a:endParaRPr lang="en-GB"/>
        </a:p>
      </dgm:t>
    </dgm:pt>
    <dgm:pt modelId="{DCE0CF76-3546-4E9B-8812-3FE8B21B13FF}">
      <dgm:prSet phldrT="[Texto]" custT="1"/>
      <dgm:spPr/>
      <dgm:t>
        <a:bodyPr/>
        <a:lstStyle/>
        <a:p>
          <a:pPr>
            <a:lnSpc>
              <a:spcPct val="100000"/>
            </a:lnSpc>
          </a:pPr>
          <a:r>
            <a:rPr lang="es-ES" sz="1600" b="1"/>
            <a:t>Traceability</a:t>
          </a:r>
          <a:endParaRPr lang="en-GB" sz="1800" b="1"/>
        </a:p>
      </dgm:t>
    </dgm:pt>
    <dgm:pt modelId="{FC0DAF05-2B0D-479F-B228-DFEB914B078E}" type="parTrans" cxnId="{CDCE3216-B062-4B17-AEDD-FF7FF1F65672}">
      <dgm:prSet/>
      <dgm:spPr/>
      <dgm:t>
        <a:bodyPr/>
        <a:lstStyle/>
        <a:p>
          <a:endParaRPr lang="en-GB"/>
        </a:p>
      </dgm:t>
    </dgm:pt>
    <dgm:pt modelId="{18AEC5E6-A127-458F-BED3-BDD8B19B2030}" type="sibTrans" cxnId="{CDCE3216-B062-4B17-AEDD-FF7FF1F65672}">
      <dgm:prSet/>
      <dgm:spPr/>
      <dgm:t>
        <a:bodyPr/>
        <a:lstStyle/>
        <a:p>
          <a:endParaRPr lang="en-GB"/>
        </a:p>
      </dgm:t>
    </dgm:pt>
    <dgm:pt modelId="{992AD3E3-6854-41C4-9370-6A66C137BE84}" type="pres">
      <dgm:prSet presAssocID="{96225589-925E-4E1B-9CDB-8A81D0B1D524}" presName="root" presStyleCnt="0">
        <dgm:presLayoutVars>
          <dgm:dir/>
          <dgm:resizeHandles val="exact"/>
        </dgm:presLayoutVars>
      </dgm:prSet>
      <dgm:spPr/>
    </dgm:pt>
    <dgm:pt modelId="{E700D395-858B-4483-8245-7433B9F582F9}" type="pres">
      <dgm:prSet presAssocID="{96225589-925E-4E1B-9CDB-8A81D0B1D524}" presName="container" presStyleCnt="0">
        <dgm:presLayoutVars>
          <dgm:dir/>
          <dgm:resizeHandles val="exact"/>
        </dgm:presLayoutVars>
      </dgm:prSet>
      <dgm:spPr/>
    </dgm:pt>
    <dgm:pt modelId="{60D1AA53-3C1E-4F51-A8D2-F988567BE579}" type="pres">
      <dgm:prSet presAssocID="{96B66D95-2F2D-4015-B416-EDABF81B089B}" presName="compNode" presStyleCnt="0"/>
      <dgm:spPr/>
    </dgm:pt>
    <dgm:pt modelId="{18889C74-CF30-436F-A3EC-E18A50D46545}" type="pres">
      <dgm:prSet presAssocID="{96B66D95-2F2D-4015-B416-EDABF81B089B}" presName="iconBgRect" presStyleLbl="bgShp" presStyleIdx="0" presStyleCnt="5"/>
      <dgm:spPr/>
    </dgm:pt>
    <dgm:pt modelId="{451BC622-FDA6-4602-B91A-3B75746EA286}" type="pres">
      <dgm:prSet presAssocID="{96B66D95-2F2D-4015-B416-EDABF81B089B}" presName="iconRect" presStyleLbl="node1" presStyleIdx="0" presStyleCnt="5"/>
      <dgm:spPr>
        <a:blipFill>
          <a:blip xmlns:r="http://schemas.openxmlformats.org/officeDocument/2006/relationships" r:embed="rId1" cstate="email">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eloj de arena terminado"/>
        </a:ext>
      </dgm:extLst>
    </dgm:pt>
    <dgm:pt modelId="{1F866A8A-5DBD-45A9-95C2-5CAB6277DAA1}" type="pres">
      <dgm:prSet presAssocID="{96B66D95-2F2D-4015-B416-EDABF81B089B}" presName="spaceRect" presStyleCnt="0"/>
      <dgm:spPr/>
    </dgm:pt>
    <dgm:pt modelId="{5EC1A98C-5D99-41FC-BDA9-EF6BC95D809D}" type="pres">
      <dgm:prSet presAssocID="{96B66D95-2F2D-4015-B416-EDABF81B089B}" presName="textRect" presStyleLbl="revTx" presStyleIdx="0" presStyleCnt="5">
        <dgm:presLayoutVars>
          <dgm:chMax val="1"/>
          <dgm:chPref val="1"/>
        </dgm:presLayoutVars>
      </dgm:prSet>
      <dgm:spPr/>
    </dgm:pt>
    <dgm:pt modelId="{10DCB990-6C49-4D2E-BED3-A1B638B92451}" type="pres">
      <dgm:prSet presAssocID="{00E5E949-8CC0-4DAE-BE07-A7F3554AA16B}" presName="sibTrans" presStyleLbl="sibTrans2D1" presStyleIdx="0" presStyleCnt="0"/>
      <dgm:spPr/>
    </dgm:pt>
    <dgm:pt modelId="{084DF2DC-5A5A-4264-BE53-522CB1093DD7}" type="pres">
      <dgm:prSet presAssocID="{71923186-F639-4149-870E-D2CE2158E3D1}" presName="compNode" presStyleCnt="0"/>
      <dgm:spPr/>
    </dgm:pt>
    <dgm:pt modelId="{8AA6725B-0854-4309-90D0-5CF54BA75720}" type="pres">
      <dgm:prSet presAssocID="{71923186-F639-4149-870E-D2CE2158E3D1}" presName="iconBgRect" presStyleLbl="bgShp" presStyleIdx="1" presStyleCnt="5"/>
      <dgm:spPr/>
    </dgm:pt>
    <dgm:pt modelId="{878E7C46-5E99-4564-AA7A-6053EB2CD1EA}" type="pres">
      <dgm:prSet presAssocID="{71923186-F639-4149-870E-D2CE2158E3D1}" presName="iconRect" presStyleLbl="node1" presStyleIdx="1" presStyleCnt="5"/>
      <dgm:spPr>
        <a:blipFill>
          <a:blip xmlns:r="http://schemas.openxmlformats.org/officeDocument/2006/relationships"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orazón"/>
        </a:ext>
      </dgm:extLst>
    </dgm:pt>
    <dgm:pt modelId="{B90CD311-37D5-4E99-8DC2-055766AD79A7}" type="pres">
      <dgm:prSet presAssocID="{71923186-F639-4149-870E-D2CE2158E3D1}" presName="spaceRect" presStyleCnt="0"/>
      <dgm:spPr/>
    </dgm:pt>
    <dgm:pt modelId="{AC8DD161-3214-4DF7-9B8C-AD98F13BD018}" type="pres">
      <dgm:prSet presAssocID="{71923186-F639-4149-870E-D2CE2158E3D1}" presName="textRect" presStyleLbl="revTx" presStyleIdx="1" presStyleCnt="5">
        <dgm:presLayoutVars>
          <dgm:chMax val="1"/>
          <dgm:chPref val="1"/>
        </dgm:presLayoutVars>
      </dgm:prSet>
      <dgm:spPr/>
    </dgm:pt>
    <dgm:pt modelId="{0144BBDC-86EE-423C-B1D9-915D6D2F8E8D}" type="pres">
      <dgm:prSet presAssocID="{95B9336A-5E56-41AB-9933-523F6E8AAB99}" presName="sibTrans" presStyleLbl="sibTrans2D1" presStyleIdx="0" presStyleCnt="0"/>
      <dgm:spPr/>
    </dgm:pt>
    <dgm:pt modelId="{B3FEAFB5-D565-443F-9303-9B744DB0302E}" type="pres">
      <dgm:prSet presAssocID="{40F1F376-F59F-43BE-BC15-71D1CB50FC46}" presName="compNode" presStyleCnt="0"/>
      <dgm:spPr/>
    </dgm:pt>
    <dgm:pt modelId="{93216B7C-0787-4A45-8239-F86ECE8AE120}" type="pres">
      <dgm:prSet presAssocID="{40F1F376-F59F-43BE-BC15-71D1CB50FC46}" presName="iconBgRect" presStyleLbl="bgShp" presStyleIdx="2" presStyleCnt="5"/>
      <dgm:spPr/>
    </dgm:pt>
    <dgm:pt modelId="{B318B2CC-22DC-46C7-BDCA-72993725F792}" type="pres">
      <dgm:prSet presAssocID="{40F1F376-F59F-43BE-BC15-71D1CB50FC46}" presName="iconRect" presStyleLbl="node1" presStyleIdx="2" presStyleCnt="5"/>
      <dgm:spPr>
        <a:blipFill>
          <a:blip xmlns:r="http://schemas.openxmlformats.org/officeDocument/2006/relationships"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rca de verificación"/>
        </a:ext>
      </dgm:extLst>
    </dgm:pt>
    <dgm:pt modelId="{15323176-819E-4763-B66D-8149E846434D}" type="pres">
      <dgm:prSet presAssocID="{40F1F376-F59F-43BE-BC15-71D1CB50FC46}" presName="spaceRect" presStyleCnt="0"/>
      <dgm:spPr/>
    </dgm:pt>
    <dgm:pt modelId="{E6B00810-470D-4C46-9A4A-800F2901B5A0}" type="pres">
      <dgm:prSet presAssocID="{40F1F376-F59F-43BE-BC15-71D1CB50FC46}" presName="textRect" presStyleLbl="revTx" presStyleIdx="2" presStyleCnt="5">
        <dgm:presLayoutVars>
          <dgm:chMax val="1"/>
          <dgm:chPref val="1"/>
        </dgm:presLayoutVars>
      </dgm:prSet>
      <dgm:spPr/>
    </dgm:pt>
    <dgm:pt modelId="{C815219D-183B-4974-A6D8-75EAED0BA194}" type="pres">
      <dgm:prSet presAssocID="{2B8DE3E5-03EF-45BD-8BD1-389476F179A1}" presName="sibTrans" presStyleLbl="sibTrans2D1" presStyleIdx="0" presStyleCnt="0"/>
      <dgm:spPr/>
    </dgm:pt>
    <dgm:pt modelId="{F9CB91DC-BAAD-45B5-98B7-19171FA33692}" type="pres">
      <dgm:prSet presAssocID="{32DD8806-79B2-42A6-9EC0-ECC2D87027CE}" presName="compNode" presStyleCnt="0"/>
      <dgm:spPr/>
    </dgm:pt>
    <dgm:pt modelId="{49FAB699-E68C-4D6B-9771-0C55A50BFFCF}" type="pres">
      <dgm:prSet presAssocID="{32DD8806-79B2-42A6-9EC0-ECC2D87027CE}" presName="iconBgRect" presStyleLbl="bgShp" presStyleIdx="3" presStyleCnt="5"/>
      <dgm:spPr/>
    </dgm:pt>
    <dgm:pt modelId="{9F89BA3D-77B1-4B0A-8F5D-1770F5EB2418}" type="pres">
      <dgm:prSet presAssocID="{32DD8806-79B2-42A6-9EC0-ECC2D87027CE}" presName="iconRect" presStyleLbl="node1" presStyleIdx="3" presStyleCnt="5"/>
      <dgm:spPr>
        <a:blipFill>
          <a:blip xmlns:r="http://schemas.openxmlformats.org/officeDocument/2006/relationships"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loquear"/>
        </a:ext>
      </dgm:extLst>
    </dgm:pt>
    <dgm:pt modelId="{E2003E27-6EED-451D-9B75-793D8E7119A4}" type="pres">
      <dgm:prSet presAssocID="{32DD8806-79B2-42A6-9EC0-ECC2D87027CE}" presName="spaceRect" presStyleCnt="0"/>
      <dgm:spPr/>
    </dgm:pt>
    <dgm:pt modelId="{D29E5F7D-33B8-48C7-9C9B-4CFE725997D1}" type="pres">
      <dgm:prSet presAssocID="{32DD8806-79B2-42A6-9EC0-ECC2D87027CE}" presName="textRect" presStyleLbl="revTx" presStyleIdx="3" presStyleCnt="5">
        <dgm:presLayoutVars>
          <dgm:chMax val="1"/>
          <dgm:chPref val="1"/>
        </dgm:presLayoutVars>
      </dgm:prSet>
      <dgm:spPr/>
    </dgm:pt>
    <dgm:pt modelId="{CD9BAD47-F479-4FF8-A20B-07DD3CFBD103}" type="pres">
      <dgm:prSet presAssocID="{E60EB104-B12A-4659-BBA0-FA6BCD4D42DE}" presName="sibTrans" presStyleLbl="sibTrans2D1" presStyleIdx="0" presStyleCnt="0"/>
      <dgm:spPr/>
    </dgm:pt>
    <dgm:pt modelId="{6C44F499-A468-4C3C-B040-CE3BD203672B}" type="pres">
      <dgm:prSet presAssocID="{DCE0CF76-3546-4E9B-8812-3FE8B21B13FF}" presName="compNode" presStyleCnt="0"/>
      <dgm:spPr/>
    </dgm:pt>
    <dgm:pt modelId="{1E6F82B7-1957-41EC-BA6E-B2580851A233}" type="pres">
      <dgm:prSet presAssocID="{DCE0CF76-3546-4E9B-8812-3FE8B21B13FF}" presName="iconBgRect" presStyleLbl="bgShp" presStyleIdx="4" presStyleCnt="5"/>
      <dgm:spPr/>
    </dgm:pt>
    <dgm:pt modelId="{54F5A536-A67A-4B9C-8149-94CB797C8A57}" type="pres">
      <dgm:prSet presAssocID="{DCE0CF76-3546-4E9B-8812-3FE8B21B13FF}" presName="iconRect" presStyleLbl="node1" presStyleIdx="4" presStyleCnt="5"/>
      <dgm:spPr>
        <a:blipFill>
          <a:blip xmlns:r="http://schemas.openxmlformats.org/officeDocument/2006/relationships"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asa"/>
        </a:ext>
      </dgm:extLst>
    </dgm:pt>
    <dgm:pt modelId="{E96AE150-EDE8-4554-A300-E9F5F99D9243}" type="pres">
      <dgm:prSet presAssocID="{DCE0CF76-3546-4E9B-8812-3FE8B21B13FF}" presName="spaceRect" presStyleCnt="0"/>
      <dgm:spPr/>
    </dgm:pt>
    <dgm:pt modelId="{04849753-718C-43C6-A017-C7A148079BD3}" type="pres">
      <dgm:prSet presAssocID="{DCE0CF76-3546-4E9B-8812-3FE8B21B13FF}" presName="textRect" presStyleLbl="revTx" presStyleIdx="4" presStyleCnt="5">
        <dgm:presLayoutVars>
          <dgm:chMax val="1"/>
          <dgm:chPref val="1"/>
        </dgm:presLayoutVars>
      </dgm:prSet>
      <dgm:spPr/>
    </dgm:pt>
  </dgm:ptLst>
  <dgm:cxnLst>
    <dgm:cxn modelId="{CDCE3216-B062-4B17-AEDD-FF7FF1F65672}" srcId="{96225589-925E-4E1B-9CDB-8A81D0B1D524}" destId="{DCE0CF76-3546-4E9B-8812-3FE8B21B13FF}" srcOrd="4" destOrd="0" parTransId="{FC0DAF05-2B0D-479F-B228-DFEB914B078E}" sibTransId="{18AEC5E6-A127-458F-BED3-BDD8B19B2030}"/>
    <dgm:cxn modelId="{BE780E19-5A01-4CCE-B1F9-99039BAF6011}" type="presOf" srcId="{E60EB104-B12A-4659-BBA0-FA6BCD4D42DE}" destId="{CD9BAD47-F479-4FF8-A20B-07DD3CFBD103}" srcOrd="0" destOrd="0" presId="urn:microsoft.com/office/officeart/2018/2/layout/IconCircleList"/>
    <dgm:cxn modelId="{2A213338-0FB9-4CF0-8F51-09B53293EEF1}" type="presOf" srcId="{40F1F376-F59F-43BE-BC15-71D1CB50FC46}" destId="{E6B00810-470D-4C46-9A4A-800F2901B5A0}" srcOrd="0" destOrd="0" presId="urn:microsoft.com/office/officeart/2018/2/layout/IconCircleList"/>
    <dgm:cxn modelId="{3B6AC03C-BD60-4913-A132-EC99D6ACF310}" type="presOf" srcId="{71923186-F639-4149-870E-D2CE2158E3D1}" destId="{AC8DD161-3214-4DF7-9B8C-AD98F13BD018}" srcOrd="0" destOrd="0" presId="urn:microsoft.com/office/officeart/2018/2/layout/IconCircleList"/>
    <dgm:cxn modelId="{85396F3E-1EFF-4ACD-A209-EB2B71D86A56}" srcId="{96225589-925E-4E1B-9CDB-8A81D0B1D524}" destId="{96B66D95-2F2D-4015-B416-EDABF81B089B}" srcOrd="0" destOrd="0" parTransId="{244C855A-532D-4AEC-A7D2-3866CD36BEF2}" sibTransId="{00E5E949-8CC0-4DAE-BE07-A7F3554AA16B}"/>
    <dgm:cxn modelId="{67035160-8DDC-45F7-944E-D72A48908685}" type="presOf" srcId="{32DD8806-79B2-42A6-9EC0-ECC2D87027CE}" destId="{D29E5F7D-33B8-48C7-9C9B-4CFE725997D1}" srcOrd="0" destOrd="0" presId="urn:microsoft.com/office/officeart/2018/2/layout/IconCircleList"/>
    <dgm:cxn modelId="{60063167-2E85-43A4-8E73-75DA49D8A9AD}" type="presOf" srcId="{00E5E949-8CC0-4DAE-BE07-A7F3554AA16B}" destId="{10DCB990-6C49-4D2E-BED3-A1B638B92451}" srcOrd="0" destOrd="0" presId="urn:microsoft.com/office/officeart/2018/2/layout/IconCircleList"/>
    <dgm:cxn modelId="{A56E3C70-6FBF-4CFE-B664-AABC3B2593E9}" type="presOf" srcId="{DCE0CF76-3546-4E9B-8812-3FE8B21B13FF}" destId="{04849753-718C-43C6-A017-C7A148079BD3}" srcOrd="0" destOrd="0" presId="urn:microsoft.com/office/officeart/2018/2/layout/IconCircleList"/>
    <dgm:cxn modelId="{59D7F454-9515-410C-B08A-25768DFCAB27}" type="presOf" srcId="{2B8DE3E5-03EF-45BD-8BD1-389476F179A1}" destId="{C815219D-183B-4974-A6D8-75EAED0BA194}" srcOrd="0" destOrd="0" presId="urn:microsoft.com/office/officeart/2018/2/layout/IconCircleList"/>
    <dgm:cxn modelId="{6D0F6478-B1C0-4EA7-B4EC-2FE24EF39182}" srcId="{96225589-925E-4E1B-9CDB-8A81D0B1D524}" destId="{40F1F376-F59F-43BE-BC15-71D1CB50FC46}" srcOrd="2" destOrd="0" parTransId="{0D6ECCA1-E00F-4E62-9B3A-EEFD8DA2FE9F}" sibTransId="{2B8DE3E5-03EF-45BD-8BD1-389476F179A1}"/>
    <dgm:cxn modelId="{FAD9E378-4657-4230-8318-3CBF1F0E8B4A}" srcId="{96225589-925E-4E1B-9CDB-8A81D0B1D524}" destId="{71923186-F639-4149-870E-D2CE2158E3D1}" srcOrd="1" destOrd="0" parTransId="{C011B3E4-1A3D-4109-BB36-72E55EEBD772}" sibTransId="{95B9336A-5E56-41AB-9933-523F6E8AAB99}"/>
    <dgm:cxn modelId="{CF94039E-353C-4CE0-B46F-301B6AAE499E}" srcId="{96225589-925E-4E1B-9CDB-8A81D0B1D524}" destId="{32DD8806-79B2-42A6-9EC0-ECC2D87027CE}" srcOrd="3" destOrd="0" parTransId="{FFB9156C-4092-4177-94E1-2538FE8748C2}" sibTransId="{E60EB104-B12A-4659-BBA0-FA6BCD4D42DE}"/>
    <dgm:cxn modelId="{7B8497AF-3D9E-46AF-B8B6-0171E0CE83CE}" type="presOf" srcId="{96B66D95-2F2D-4015-B416-EDABF81B089B}" destId="{5EC1A98C-5D99-41FC-BDA9-EF6BC95D809D}" srcOrd="0" destOrd="0" presId="urn:microsoft.com/office/officeart/2018/2/layout/IconCircleList"/>
    <dgm:cxn modelId="{916BC2B9-9D60-4611-ADA0-7FCA6F4C8D73}" type="presOf" srcId="{96225589-925E-4E1B-9CDB-8A81D0B1D524}" destId="{992AD3E3-6854-41C4-9370-6A66C137BE84}" srcOrd="0" destOrd="0" presId="urn:microsoft.com/office/officeart/2018/2/layout/IconCircleList"/>
    <dgm:cxn modelId="{DFE187EB-5921-4779-B858-4BA29E55C49A}" type="presOf" srcId="{95B9336A-5E56-41AB-9933-523F6E8AAB99}" destId="{0144BBDC-86EE-423C-B1D9-915D6D2F8E8D}" srcOrd="0" destOrd="0" presId="urn:microsoft.com/office/officeart/2018/2/layout/IconCircleList"/>
    <dgm:cxn modelId="{3F2EB516-3272-4F7E-A2D8-FCA9E66ECE45}" type="presParOf" srcId="{992AD3E3-6854-41C4-9370-6A66C137BE84}" destId="{E700D395-858B-4483-8245-7433B9F582F9}" srcOrd="0" destOrd="0" presId="urn:microsoft.com/office/officeart/2018/2/layout/IconCircleList"/>
    <dgm:cxn modelId="{03C3C529-3026-4137-8430-44F4EF2AD458}" type="presParOf" srcId="{E700D395-858B-4483-8245-7433B9F582F9}" destId="{60D1AA53-3C1E-4F51-A8D2-F988567BE579}" srcOrd="0" destOrd="0" presId="urn:microsoft.com/office/officeart/2018/2/layout/IconCircleList"/>
    <dgm:cxn modelId="{2516BB0B-1A0F-478A-BEA6-4E865810FCC8}" type="presParOf" srcId="{60D1AA53-3C1E-4F51-A8D2-F988567BE579}" destId="{18889C74-CF30-436F-A3EC-E18A50D46545}" srcOrd="0" destOrd="0" presId="urn:microsoft.com/office/officeart/2018/2/layout/IconCircleList"/>
    <dgm:cxn modelId="{145A036D-8F5D-43EF-A826-14E04B593131}" type="presParOf" srcId="{60D1AA53-3C1E-4F51-A8D2-F988567BE579}" destId="{451BC622-FDA6-4602-B91A-3B75746EA286}" srcOrd="1" destOrd="0" presId="urn:microsoft.com/office/officeart/2018/2/layout/IconCircleList"/>
    <dgm:cxn modelId="{41EA7CEB-BF03-4FA2-84AA-374416100694}" type="presParOf" srcId="{60D1AA53-3C1E-4F51-A8D2-F988567BE579}" destId="{1F866A8A-5DBD-45A9-95C2-5CAB6277DAA1}" srcOrd="2" destOrd="0" presId="urn:microsoft.com/office/officeart/2018/2/layout/IconCircleList"/>
    <dgm:cxn modelId="{B1B5A6C1-37F2-4A90-A8C1-A4A2895ABAB9}" type="presParOf" srcId="{60D1AA53-3C1E-4F51-A8D2-F988567BE579}" destId="{5EC1A98C-5D99-41FC-BDA9-EF6BC95D809D}" srcOrd="3" destOrd="0" presId="urn:microsoft.com/office/officeart/2018/2/layout/IconCircleList"/>
    <dgm:cxn modelId="{167E948A-E8AA-4392-B1BB-FF152D8BA2FC}" type="presParOf" srcId="{E700D395-858B-4483-8245-7433B9F582F9}" destId="{10DCB990-6C49-4D2E-BED3-A1B638B92451}" srcOrd="1" destOrd="0" presId="urn:microsoft.com/office/officeart/2018/2/layout/IconCircleList"/>
    <dgm:cxn modelId="{52D6B086-EE7A-4740-B348-CCF312E99E01}" type="presParOf" srcId="{E700D395-858B-4483-8245-7433B9F582F9}" destId="{084DF2DC-5A5A-4264-BE53-522CB1093DD7}" srcOrd="2" destOrd="0" presId="urn:microsoft.com/office/officeart/2018/2/layout/IconCircleList"/>
    <dgm:cxn modelId="{23613C8C-752E-476C-B690-16E5AC2897D9}" type="presParOf" srcId="{084DF2DC-5A5A-4264-BE53-522CB1093DD7}" destId="{8AA6725B-0854-4309-90D0-5CF54BA75720}" srcOrd="0" destOrd="0" presId="urn:microsoft.com/office/officeart/2018/2/layout/IconCircleList"/>
    <dgm:cxn modelId="{3CE0EEB9-EE49-48FE-B57E-510848A56A89}" type="presParOf" srcId="{084DF2DC-5A5A-4264-BE53-522CB1093DD7}" destId="{878E7C46-5E99-4564-AA7A-6053EB2CD1EA}" srcOrd="1" destOrd="0" presId="urn:microsoft.com/office/officeart/2018/2/layout/IconCircleList"/>
    <dgm:cxn modelId="{82866CD7-533A-4D3D-865C-FCB8676AAFA2}" type="presParOf" srcId="{084DF2DC-5A5A-4264-BE53-522CB1093DD7}" destId="{B90CD311-37D5-4E99-8DC2-055766AD79A7}" srcOrd="2" destOrd="0" presId="urn:microsoft.com/office/officeart/2018/2/layout/IconCircleList"/>
    <dgm:cxn modelId="{797F6158-26C6-49C0-A4DA-C99FADA9797E}" type="presParOf" srcId="{084DF2DC-5A5A-4264-BE53-522CB1093DD7}" destId="{AC8DD161-3214-4DF7-9B8C-AD98F13BD018}" srcOrd="3" destOrd="0" presId="urn:microsoft.com/office/officeart/2018/2/layout/IconCircleList"/>
    <dgm:cxn modelId="{C0111254-92F0-4879-9B95-D8291744659B}" type="presParOf" srcId="{E700D395-858B-4483-8245-7433B9F582F9}" destId="{0144BBDC-86EE-423C-B1D9-915D6D2F8E8D}" srcOrd="3" destOrd="0" presId="urn:microsoft.com/office/officeart/2018/2/layout/IconCircleList"/>
    <dgm:cxn modelId="{0B954309-AEF6-4F25-B279-EE77F53F0497}" type="presParOf" srcId="{E700D395-858B-4483-8245-7433B9F582F9}" destId="{B3FEAFB5-D565-443F-9303-9B744DB0302E}" srcOrd="4" destOrd="0" presId="urn:microsoft.com/office/officeart/2018/2/layout/IconCircleList"/>
    <dgm:cxn modelId="{2D7BBD09-EFE2-4952-857C-687C69A5DF24}" type="presParOf" srcId="{B3FEAFB5-D565-443F-9303-9B744DB0302E}" destId="{93216B7C-0787-4A45-8239-F86ECE8AE120}" srcOrd="0" destOrd="0" presId="urn:microsoft.com/office/officeart/2018/2/layout/IconCircleList"/>
    <dgm:cxn modelId="{CB6351B3-067A-4B49-835F-10D05BABA263}" type="presParOf" srcId="{B3FEAFB5-D565-443F-9303-9B744DB0302E}" destId="{B318B2CC-22DC-46C7-BDCA-72993725F792}" srcOrd="1" destOrd="0" presId="urn:microsoft.com/office/officeart/2018/2/layout/IconCircleList"/>
    <dgm:cxn modelId="{CB5476BE-0178-47DE-8447-4BAF72B84B6A}" type="presParOf" srcId="{B3FEAFB5-D565-443F-9303-9B744DB0302E}" destId="{15323176-819E-4763-B66D-8149E846434D}" srcOrd="2" destOrd="0" presId="urn:microsoft.com/office/officeart/2018/2/layout/IconCircleList"/>
    <dgm:cxn modelId="{20E8B740-E3E1-4DE2-B4BF-E16E83089815}" type="presParOf" srcId="{B3FEAFB5-D565-443F-9303-9B744DB0302E}" destId="{E6B00810-470D-4C46-9A4A-800F2901B5A0}" srcOrd="3" destOrd="0" presId="urn:microsoft.com/office/officeart/2018/2/layout/IconCircleList"/>
    <dgm:cxn modelId="{B6A8EC22-4E3A-4A40-9A4D-8BCF27620D25}" type="presParOf" srcId="{E700D395-858B-4483-8245-7433B9F582F9}" destId="{C815219D-183B-4974-A6D8-75EAED0BA194}" srcOrd="5" destOrd="0" presId="urn:microsoft.com/office/officeart/2018/2/layout/IconCircleList"/>
    <dgm:cxn modelId="{6B1AC301-08D7-496A-B7A4-0FB54AFE8F73}" type="presParOf" srcId="{E700D395-858B-4483-8245-7433B9F582F9}" destId="{F9CB91DC-BAAD-45B5-98B7-19171FA33692}" srcOrd="6" destOrd="0" presId="urn:microsoft.com/office/officeart/2018/2/layout/IconCircleList"/>
    <dgm:cxn modelId="{DE29B81A-B1E1-4C83-951A-5194BC96675E}" type="presParOf" srcId="{F9CB91DC-BAAD-45B5-98B7-19171FA33692}" destId="{49FAB699-E68C-4D6B-9771-0C55A50BFFCF}" srcOrd="0" destOrd="0" presId="urn:microsoft.com/office/officeart/2018/2/layout/IconCircleList"/>
    <dgm:cxn modelId="{7108912D-383B-44FB-9438-6BE1E83820BC}" type="presParOf" srcId="{F9CB91DC-BAAD-45B5-98B7-19171FA33692}" destId="{9F89BA3D-77B1-4B0A-8F5D-1770F5EB2418}" srcOrd="1" destOrd="0" presId="urn:microsoft.com/office/officeart/2018/2/layout/IconCircleList"/>
    <dgm:cxn modelId="{E2B26771-BEFE-4F46-96CA-ED332CE390EC}" type="presParOf" srcId="{F9CB91DC-BAAD-45B5-98B7-19171FA33692}" destId="{E2003E27-6EED-451D-9B75-793D8E7119A4}" srcOrd="2" destOrd="0" presId="urn:microsoft.com/office/officeart/2018/2/layout/IconCircleList"/>
    <dgm:cxn modelId="{B90FA8AB-CD1A-46AA-875D-59F4CC80488D}" type="presParOf" srcId="{F9CB91DC-BAAD-45B5-98B7-19171FA33692}" destId="{D29E5F7D-33B8-48C7-9C9B-4CFE725997D1}" srcOrd="3" destOrd="0" presId="urn:microsoft.com/office/officeart/2018/2/layout/IconCircleList"/>
    <dgm:cxn modelId="{98B9B676-E304-4074-978D-88D28CFA47D1}" type="presParOf" srcId="{E700D395-858B-4483-8245-7433B9F582F9}" destId="{CD9BAD47-F479-4FF8-A20B-07DD3CFBD103}" srcOrd="7" destOrd="0" presId="urn:microsoft.com/office/officeart/2018/2/layout/IconCircleList"/>
    <dgm:cxn modelId="{2B539C9A-3994-49E1-9E7A-3C34044F36CB}" type="presParOf" srcId="{E700D395-858B-4483-8245-7433B9F582F9}" destId="{6C44F499-A468-4C3C-B040-CE3BD203672B}" srcOrd="8" destOrd="0" presId="urn:microsoft.com/office/officeart/2018/2/layout/IconCircleList"/>
    <dgm:cxn modelId="{10BEC0A3-DC79-4B29-A239-7E60B07B4C03}" type="presParOf" srcId="{6C44F499-A468-4C3C-B040-CE3BD203672B}" destId="{1E6F82B7-1957-41EC-BA6E-B2580851A233}" srcOrd="0" destOrd="0" presId="urn:microsoft.com/office/officeart/2018/2/layout/IconCircleList"/>
    <dgm:cxn modelId="{FFEAD987-A43A-40E8-8040-F2AAA558B57E}" type="presParOf" srcId="{6C44F499-A468-4C3C-B040-CE3BD203672B}" destId="{54F5A536-A67A-4B9C-8149-94CB797C8A57}" srcOrd="1" destOrd="0" presId="urn:microsoft.com/office/officeart/2018/2/layout/IconCircleList"/>
    <dgm:cxn modelId="{01CB87BF-6461-4505-896F-71B06A33FBCD}" type="presParOf" srcId="{6C44F499-A468-4C3C-B040-CE3BD203672B}" destId="{E96AE150-EDE8-4554-A300-E9F5F99D9243}" srcOrd="2" destOrd="0" presId="urn:microsoft.com/office/officeart/2018/2/layout/IconCircleList"/>
    <dgm:cxn modelId="{52E1585A-3194-40AD-A03C-0F221F2E7B47}" type="presParOf" srcId="{6C44F499-A468-4C3C-B040-CE3BD203672B}" destId="{04849753-718C-43C6-A017-C7A148079BD3}"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A37D0F-0A01-427C-806C-3BDE0C554716}" type="doc">
      <dgm:prSet loTypeId="urn:microsoft.com/office/officeart/2005/8/layout/chevron2" loCatId="process" qsTypeId="urn:microsoft.com/office/officeart/2005/8/quickstyle/simple1" qsCatId="simple" csTypeId="urn:microsoft.com/office/officeart/2005/8/colors/accent2_2" csCatId="accent2" phldr="1"/>
      <dgm:spPr/>
      <dgm:t>
        <a:bodyPr/>
        <a:lstStyle/>
        <a:p>
          <a:endParaRPr lang="es-ES"/>
        </a:p>
      </dgm:t>
    </dgm:pt>
    <dgm:pt modelId="{7991A607-7466-4457-87C8-C0CA40315A23}">
      <dgm:prSet phldrT="[Texto]"/>
      <dgm:spPr/>
      <dgm:t>
        <a:bodyPr/>
        <a:lstStyle/>
        <a:p>
          <a:r>
            <a:rPr lang="es-ES"/>
            <a:t>Unit 1</a:t>
          </a:r>
        </a:p>
      </dgm:t>
    </dgm:pt>
    <dgm:pt modelId="{A4499F8F-8C98-4F22-9390-38711BCBAAE2}" type="parTrans" cxnId="{699FF731-067A-414C-87FE-CB60620F8569}">
      <dgm:prSet/>
      <dgm:spPr/>
      <dgm:t>
        <a:bodyPr/>
        <a:lstStyle/>
        <a:p>
          <a:endParaRPr lang="es-ES"/>
        </a:p>
      </dgm:t>
    </dgm:pt>
    <dgm:pt modelId="{C29B2F6D-2BFD-4ACD-96BB-CE9968F61031}" type="sibTrans" cxnId="{699FF731-067A-414C-87FE-CB60620F8569}">
      <dgm:prSet/>
      <dgm:spPr/>
      <dgm:t>
        <a:bodyPr/>
        <a:lstStyle/>
        <a:p>
          <a:endParaRPr lang="es-ES"/>
        </a:p>
      </dgm:t>
    </dgm:pt>
    <dgm:pt modelId="{70ED07A8-1925-4E2A-A3F7-588056F8DA59}">
      <dgm:prSet phldrT="[Texto]" custT="1"/>
      <dgm:spPr/>
      <dgm:t>
        <a:bodyPr/>
        <a:lstStyle/>
        <a:p>
          <a:pPr algn="just"/>
          <a:r>
            <a:rPr lang="en-GB" sz="1600"/>
            <a:t>Cybersecurity emerged out of the need for companies to protect their computer systems from malicious attacks.</a:t>
          </a:r>
          <a:endParaRPr lang="es-ES" sz="1600"/>
        </a:p>
      </dgm:t>
    </dgm:pt>
    <dgm:pt modelId="{BA2AA8D9-8A0B-4C44-AC4A-E229D520682F}" type="parTrans" cxnId="{27E4206D-420D-4A44-8E3D-381C32007183}">
      <dgm:prSet/>
      <dgm:spPr/>
      <dgm:t>
        <a:bodyPr/>
        <a:lstStyle/>
        <a:p>
          <a:endParaRPr lang="es-ES"/>
        </a:p>
      </dgm:t>
    </dgm:pt>
    <dgm:pt modelId="{358BC604-4285-4A45-AB42-ABED8F39E3D2}" type="sibTrans" cxnId="{27E4206D-420D-4A44-8E3D-381C32007183}">
      <dgm:prSet/>
      <dgm:spPr/>
      <dgm:t>
        <a:bodyPr/>
        <a:lstStyle/>
        <a:p>
          <a:endParaRPr lang="es-ES"/>
        </a:p>
      </dgm:t>
    </dgm:pt>
    <dgm:pt modelId="{929949F9-6708-4738-9713-C14A3F26FEC8}">
      <dgm:prSet phldrT="[Texto]"/>
      <dgm:spPr/>
      <dgm:t>
        <a:bodyPr/>
        <a:lstStyle/>
        <a:p>
          <a:r>
            <a:rPr lang="es-ES"/>
            <a:t>Unit 2</a:t>
          </a:r>
        </a:p>
      </dgm:t>
    </dgm:pt>
    <dgm:pt modelId="{0F7E1A38-7E70-42A4-AF68-F54EB88D3B4D}" type="parTrans" cxnId="{8AA7AEF0-2C43-4D1F-9795-3D7C3DEEEFE8}">
      <dgm:prSet/>
      <dgm:spPr/>
      <dgm:t>
        <a:bodyPr/>
        <a:lstStyle/>
        <a:p>
          <a:endParaRPr lang="es-ES"/>
        </a:p>
      </dgm:t>
    </dgm:pt>
    <dgm:pt modelId="{ADF06A4A-9857-42CF-BDD4-187E89F55B3D}" type="sibTrans" cxnId="{8AA7AEF0-2C43-4D1F-9795-3D7C3DEEEFE8}">
      <dgm:prSet/>
      <dgm:spPr/>
      <dgm:t>
        <a:bodyPr/>
        <a:lstStyle/>
        <a:p>
          <a:endParaRPr lang="es-ES"/>
        </a:p>
      </dgm:t>
    </dgm:pt>
    <dgm:pt modelId="{8A584B21-BCB2-43BB-B64C-7B360D83A862}">
      <dgm:prSet phldrT="[Texto]" custT="1"/>
      <dgm:spPr/>
      <dgm:t>
        <a:bodyPr/>
        <a:lstStyle/>
        <a:p>
          <a:pPr algn="just"/>
          <a:r>
            <a:rPr lang="en-GB" sz="1600"/>
            <a:t>Cybersecurity is everyone's responsibility in a company, and it is necessary to have a cybersecurity plan that is properly followed by managers, directors and employees.</a:t>
          </a:r>
          <a:endParaRPr lang="es-ES" sz="1600"/>
        </a:p>
      </dgm:t>
    </dgm:pt>
    <dgm:pt modelId="{425E6093-9D9F-4D0D-AF39-692D3F01524A}" type="parTrans" cxnId="{FDC28727-7F33-4001-87F1-D5F76940E233}">
      <dgm:prSet/>
      <dgm:spPr/>
      <dgm:t>
        <a:bodyPr/>
        <a:lstStyle/>
        <a:p>
          <a:endParaRPr lang="es-ES"/>
        </a:p>
      </dgm:t>
    </dgm:pt>
    <dgm:pt modelId="{E714A1FB-4DC7-477F-B50F-618EF34C0C2D}" type="sibTrans" cxnId="{FDC28727-7F33-4001-87F1-D5F76940E233}">
      <dgm:prSet/>
      <dgm:spPr/>
      <dgm:t>
        <a:bodyPr/>
        <a:lstStyle/>
        <a:p>
          <a:endParaRPr lang="es-ES"/>
        </a:p>
      </dgm:t>
    </dgm:pt>
    <dgm:pt modelId="{34A61327-4E4D-443A-94A3-4D33A6D7D0E3}">
      <dgm:prSet phldrT="[Texto]"/>
      <dgm:spPr/>
      <dgm:t>
        <a:bodyPr/>
        <a:lstStyle/>
        <a:p>
          <a:r>
            <a:rPr lang="es-ES"/>
            <a:t>Unit 3</a:t>
          </a:r>
        </a:p>
      </dgm:t>
    </dgm:pt>
    <dgm:pt modelId="{0665347B-7D2F-4FC9-8F56-11EF493E60CA}" type="parTrans" cxnId="{0E3B2469-9480-4EB9-BE55-3DADE7F10448}">
      <dgm:prSet/>
      <dgm:spPr/>
      <dgm:t>
        <a:bodyPr/>
        <a:lstStyle/>
        <a:p>
          <a:endParaRPr lang="es-ES"/>
        </a:p>
      </dgm:t>
    </dgm:pt>
    <dgm:pt modelId="{3D975020-5312-4030-8AA0-75C64DC3CF4E}" type="sibTrans" cxnId="{0E3B2469-9480-4EB9-BE55-3DADE7F10448}">
      <dgm:prSet/>
      <dgm:spPr/>
      <dgm:t>
        <a:bodyPr/>
        <a:lstStyle/>
        <a:p>
          <a:endParaRPr lang="es-ES"/>
        </a:p>
      </dgm:t>
    </dgm:pt>
    <dgm:pt modelId="{70B3BB73-755C-4FB7-9365-2CA8C05F6DBE}">
      <dgm:prSet phldrT="[Texto]" custT="1"/>
      <dgm:spPr/>
      <dgm:t>
        <a:bodyPr/>
        <a:lstStyle/>
        <a:p>
          <a:pPr algn="just"/>
          <a:r>
            <a:rPr lang="en-GB" sz="1600"/>
            <a:t>The employer must ensure that a cybersecurity plan is in place, and that employees have the necessary skills to comply with it.</a:t>
          </a:r>
          <a:endParaRPr lang="es-ES" sz="1600"/>
        </a:p>
      </dgm:t>
    </dgm:pt>
    <dgm:pt modelId="{6A957AE3-DB95-46DC-BEBA-284EA4FD37FD}" type="parTrans" cxnId="{161FFABF-BCBE-4DE8-A77B-72EAA0E776D9}">
      <dgm:prSet/>
      <dgm:spPr/>
      <dgm:t>
        <a:bodyPr/>
        <a:lstStyle/>
        <a:p>
          <a:endParaRPr lang="es-ES"/>
        </a:p>
      </dgm:t>
    </dgm:pt>
    <dgm:pt modelId="{8435039D-A6D3-4E9E-AB8B-A8429F8247C4}" type="sibTrans" cxnId="{161FFABF-BCBE-4DE8-A77B-72EAA0E776D9}">
      <dgm:prSet/>
      <dgm:spPr/>
      <dgm:t>
        <a:bodyPr/>
        <a:lstStyle/>
        <a:p>
          <a:endParaRPr lang="es-ES"/>
        </a:p>
      </dgm:t>
    </dgm:pt>
    <dgm:pt modelId="{0AB0BF57-D43C-4ACD-9D40-B0BEC36EE094}">
      <dgm:prSet custT="1"/>
      <dgm:spPr/>
      <dgm:t>
        <a:bodyPr/>
        <a:lstStyle/>
        <a:p>
          <a:r>
            <a:rPr lang="en-GB" sz="1600" dirty="0"/>
            <a:t>Workers should be committed to the secure management of information in the course of their work.</a:t>
          </a:r>
        </a:p>
      </dgm:t>
    </dgm:pt>
    <dgm:pt modelId="{2123D354-5733-46E0-A418-EEB749B76249}" type="parTrans" cxnId="{EE8BE3F9-57B6-41DE-A8ED-C8CC9092377F}">
      <dgm:prSet/>
      <dgm:spPr/>
      <dgm:t>
        <a:bodyPr/>
        <a:lstStyle/>
        <a:p>
          <a:endParaRPr lang="en-GB"/>
        </a:p>
      </dgm:t>
    </dgm:pt>
    <dgm:pt modelId="{460091FD-B2A6-4154-AE43-9D67CC1F466C}" type="sibTrans" cxnId="{EE8BE3F9-57B6-41DE-A8ED-C8CC9092377F}">
      <dgm:prSet/>
      <dgm:spPr/>
      <dgm:t>
        <a:bodyPr/>
        <a:lstStyle/>
        <a:p>
          <a:endParaRPr lang="en-GB"/>
        </a:p>
      </dgm:t>
    </dgm:pt>
    <dgm:pt modelId="{AD675FF1-2F6E-4F0A-97AB-614686FCB223}">
      <dgm:prSet phldrT="[Texto]" custT="1"/>
      <dgm:spPr/>
      <dgm:t>
        <a:bodyPr/>
        <a:lstStyle/>
        <a:p>
          <a:pPr algn="just"/>
          <a:r>
            <a:rPr lang="en-GB" sz="1600"/>
            <a:t>In remote work, cybersecurity is complemented by the use of ICT tools that enable the five objectives of cybersecurity in accessing information to be met.</a:t>
          </a:r>
          <a:endParaRPr lang="es-ES" sz="1600"/>
        </a:p>
      </dgm:t>
    </dgm:pt>
    <dgm:pt modelId="{CA4C138C-D0CB-4E0D-8843-A750746D19FF}" type="parTrans" cxnId="{F4492545-052A-405C-9511-52BB4D736738}">
      <dgm:prSet/>
      <dgm:spPr/>
      <dgm:t>
        <a:bodyPr/>
        <a:lstStyle/>
        <a:p>
          <a:endParaRPr lang="en-GB"/>
        </a:p>
      </dgm:t>
    </dgm:pt>
    <dgm:pt modelId="{15E71A76-FB49-4597-A430-576718A4808E}" type="sibTrans" cxnId="{F4492545-052A-405C-9511-52BB4D736738}">
      <dgm:prSet/>
      <dgm:spPr/>
      <dgm:t>
        <a:bodyPr/>
        <a:lstStyle/>
        <a:p>
          <a:endParaRPr lang="en-GB"/>
        </a:p>
      </dgm:t>
    </dgm:pt>
    <dgm:pt modelId="{C04BF68D-200C-48E0-A6D0-5B874AF4ED49}">
      <dgm:prSet phldrT="[Texto]" custT="1"/>
      <dgm:spPr/>
      <dgm:t>
        <a:bodyPr/>
        <a:lstStyle/>
        <a:p>
          <a:pPr algn="just"/>
          <a:r>
            <a:rPr lang="en-GB" sz="1600" dirty="0"/>
            <a:t>The most common cybersecurity incidents suffered by European MSMEs are related to phishing.</a:t>
          </a:r>
          <a:endParaRPr lang="es-ES" sz="1600" dirty="0"/>
        </a:p>
      </dgm:t>
    </dgm:pt>
    <dgm:pt modelId="{EFC33158-5486-4A0C-BBCD-64FC58FD1D84}" type="parTrans" cxnId="{19FBE100-D037-4562-BBF3-EDB9D93251F2}">
      <dgm:prSet/>
      <dgm:spPr/>
      <dgm:t>
        <a:bodyPr/>
        <a:lstStyle/>
        <a:p>
          <a:endParaRPr lang="en-GB"/>
        </a:p>
      </dgm:t>
    </dgm:pt>
    <dgm:pt modelId="{3F5F6D53-DD3F-4822-BF66-A7F523EBC0BC}" type="sibTrans" cxnId="{19FBE100-D037-4562-BBF3-EDB9D93251F2}">
      <dgm:prSet/>
      <dgm:spPr/>
      <dgm:t>
        <a:bodyPr/>
        <a:lstStyle/>
        <a:p>
          <a:endParaRPr lang="en-GB"/>
        </a:p>
      </dgm:t>
    </dgm:pt>
    <dgm:pt modelId="{49FEBA6B-54F1-40C1-9288-0F2AB2649D67}" type="pres">
      <dgm:prSet presAssocID="{73A37D0F-0A01-427C-806C-3BDE0C554716}" presName="linearFlow" presStyleCnt="0">
        <dgm:presLayoutVars>
          <dgm:dir/>
          <dgm:animLvl val="lvl"/>
          <dgm:resizeHandles val="exact"/>
        </dgm:presLayoutVars>
      </dgm:prSet>
      <dgm:spPr/>
    </dgm:pt>
    <dgm:pt modelId="{207EC565-6A5E-42E7-ADB2-07069A95658F}" type="pres">
      <dgm:prSet presAssocID="{7991A607-7466-4457-87C8-C0CA40315A23}" presName="composite" presStyleCnt="0"/>
      <dgm:spPr/>
    </dgm:pt>
    <dgm:pt modelId="{372C945C-259A-4409-A878-2163FB9FB9E1}" type="pres">
      <dgm:prSet presAssocID="{7991A607-7466-4457-87C8-C0CA40315A23}" presName="parentText" presStyleLbl="alignNode1" presStyleIdx="0" presStyleCnt="3">
        <dgm:presLayoutVars>
          <dgm:chMax val="1"/>
          <dgm:bulletEnabled val="1"/>
        </dgm:presLayoutVars>
      </dgm:prSet>
      <dgm:spPr/>
    </dgm:pt>
    <dgm:pt modelId="{61BF64C8-B481-4665-A533-2C338B5FE312}" type="pres">
      <dgm:prSet presAssocID="{7991A607-7466-4457-87C8-C0CA40315A23}" presName="descendantText" presStyleLbl="alignAcc1" presStyleIdx="0" presStyleCnt="3">
        <dgm:presLayoutVars>
          <dgm:bulletEnabled val="1"/>
        </dgm:presLayoutVars>
      </dgm:prSet>
      <dgm:spPr/>
    </dgm:pt>
    <dgm:pt modelId="{8D0C9BC5-5A25-46DB-B3A1-99F5F9B1E4EB}" type="pres">
      <dgm:prSet presAssocID="{C29B2F6D-2BFD-4ACD-96BB-CE9968F61031}" presName="sp" presStyleCnt="0"/>
      <dgm:spPr/>
    </dgm:pt>
    <dgm:pt modelId="{0C4CA8CF-FA47-4E25-A8FB-B020A38E2677}" type="pres">
      <dgm:prSet presAssocID="{929949F9-6708-4738-9713-C14A3F26FEC8}" presName="composite" presStyleCnt="0"/>
      <dgm:spPr/>
    </dgm:pt>
    <dgm:pt modelId="{8B8D4138-9F8B-48F9-ADD4-2E3053B5D64B}" type="pres">
      <dgm:prSet presAssocID="{929949F9-6708-4738-9713-C14A3F26FEC8}" presName="parentText" presStyleLbl="alignNode1" presStyleIdx="1" presStyleCnt="3" custScaleY="119357">
        <dgm:presLayoutVars>
          <dgm:chMax val="1"/>
          <dgm:bulletEnabled val="1"/>
        </dgm:presLayoutVars>
      </dgm:prSet>
      <dgm:spPr/>
    </dgm:pt>
    <dgm:pt modelId="{EE001D36-7EA7-40EA-B3F8-70F5116F2BEF}" type="pres">
      <dgm:prSet presAssocID="{929949F9-6708-4738-9713-C14A3F26FEC8}" presName="descendantText" presStyleLbl="alignAcc1" presStyleIdx="1" presStyleCnt="3" custScaleY="131317">
        <dgm:presLayoutVars>
          <dgm:bulletEnabled val="1"/>
        </dgm:presLayoutVars>
      </dgm:prSet>
      <dgm:spPr/>
    </dgm:pt>
    <dgm:pt modelId="{11FB023F-A33F-48E9-B9C6-E54DC70040CD}" type="pres">
      <dgm:prSet presAssocID="{ADF06A4A-9857-42CF-BDD4-187E89F55B3D}" presName="sp" presStyleCnt="0"/>
      <dgm:spPr/>
    </dgm:pt>
    <dgm:pt modelId="{43DBC3F6-492D-4C2A-A252-4FEAED53631A}" type="pres">
      <dgm:prSet presAssocID="{34A61327-4E4D-443A-94A3-4D33A6D7D0E3}" presName="composite" presStyleCnt="0"/>
      <dgm:spPr/>
    </dgm:pt>
    <dgm:pt modelId="{70F5F141-B73D-4673-BBE8-3D931F4008F2}" type="pres">
      <dgm:prSet presAssocID="{34A61327-4E4D-443A-94A3-4D33A6D7D0E3}" presName="parentText" presStyleLbl="alignNode1" presStyleIdx="2" presStyleCnt="3">
        <dgm:presLayoutVars>
          <dgm:chMax val="1"/>
          <dgm:bulletEnabled val="1"/>
        </dgm:presLayoutVars>
      </dgm:prSet>
      <dgm:spPr/>
    </dgm:pt>
    <dgm:pt modelId="{E4B98815-6EE4-43A6-9D35-F25F57806168}" type="pres">
      <dgm:prSet presAssocID="{34A61327-4E4D-443A-94A3-4D33A6D7D0E3}" presName="descendantText" presStyleLbl="alignAcc1" presStyleIdx="2" presStyleCnt="3">
        <dgm:presLayoutVars>
          <dgm:bulletEnabled val="1"/>
        </dgm:presLayoutVars>
      </dgm:prSet>
      <dgm:spPr/>
    </dgm:pt>
  </dgm:ptLst>
  <dgm:cxnLst>
    <dgm:cxn modelId="{19FBE100-D037-4562-BBF3-EDB9D93251F2}" srcId="{7991A607-7466-4457-87C8-C0CA40315A23}" destId="{C04BF68D-200C-48E0-A6D0-5B874AF4ED49}" srcOrd="1" destOrd="0" parTransId="{EFC33158-5486-4A0C-BBCD-64FC58FD1D84}" sibTransId="{3F5F6D53-DD3F-4822-BF66-A7F523EBC0BC}"/>
    <dgm:cxn modelId="{FDC28727-7F33-4001-87F1-D5F76940E233}" srcId="{929949F9-6708-4738-9713-C14A3F26FEC8}" destId="{8A584B21-BCB2-43BB-B64C-7B360D83A862}" srcOrd="0" destOrd="0" parTransId="{425E6093-9D9F-4D0D-AF39-692D3F01524A}" sibTransId="{E714A1FB-4DC7-477F-B50F-618EF34C0C2D}"/>
    <dgm:cxn modelId="{699FF731-067A-414C-87FE-CB60620F8569}" srcId="{73A37D0F-0A01-427C-806C-3BDE0C554716}" destId="{7991A607-7466-4457-87C8-C0CA40315A23}" srcOrd="0" destOrd="0" parTransId="{A4499F8F-8C98-4F22-9390-38711BCBAAE2}" sibTransId="{C29B2F6D-2BFD-4ACD-96BB-CE9968F61031}"/>
    <dgm:cxn modelId="{F4492545-052A-405C-9511-52BB4D736738}" srcId="{929949F9-6708-4738-9713-C14A3F26FEC8}" destId="{AD675FF1-2F6E-4F0A-97AB-614686FCB223}" srcOrd="1" destOrd="0" parTransId="{CA4C138C-D0CB-4E0D-8843-A750746D19FF}" sibTransId="{15E71A76-FB49-4597-A430-576718A4808E}"/>
    <dgm:cxn modelId="{0E3B2469-9480-4EB9-BE55-3DADE7F10448}" srcId="{73A37D0F-0A01-427C-806C-3BDE0C554716}" destId="{34A61327-4E4D-443A-94A3-4D33A6D7D0E3}" srcOrd="2" destOrd="0" parTransId="{0665347B-7D2F-4FC9-8F56-11EF493E60CA}" sibTransId="{3D975020-5312-4030-8AA0-75C64DC3CF4E}"/>
    <dgm:cxn modelId="{27E4206D-420D-4A44-8E3D-381C32007183}" srcId="{7991A607-7466-4457-87C8-C0CA40315A23}" destId="{70ED07A8-1925-4E2A-A3F7-588056F8DA59}" srcOrd="0" destOrd="0" parTransId="{BA2AA8D9-8A0B-4C44-AC4A-E229D520682F}" sibTransId="{358BC604-4285-4A45-AB42-ABED8F39E3D2}"/>
    <dgm:cxn modelId="{2EC3B24E-F93E-4C1E-A862-EA444B38B296}" type="presOf" srcId="{C04BF68D-200C-48E0-A6D0-5B874AF4ED49}" destId="{61BF64C8-B481-4665-A533-2C338B5FE312}" srcOrd="0" destOrd="1" presId="urn:microsoft.com/office/officeart/2005/8/layout/chevron2"/>
    <dgm:cxn modelId="{B146CC74-50CA-4E20-8E4F-EB9B8C657F2B}" type="presOf" srcId="{0AB0BF57-D43C-4ACD-9D40-B0BEC36EE094}" destId="{E4B98815-6EE4-43A6-9D35-F25F57806168}" srcOrd="0" destOrd="1" presId="urn:microsoft.com/office/officeart/2005/8/layout/chevron2"/>
    <dgm:cxn modelId="{AD670B58-B3EC-4AAA-9548-8E67132A1022}" type="presOf" srcId="{73A37D0F-0A01-427C-806C-3BDE0C554716}" destId="{49FEBA6B-54F1-40C1-9288-0F2AB2649D67}" srcOrd="0" destOrd="0" presId="urn:microsoft.com/office/officeart/2005/8/layout/chevron2"/>
    <dgm:cxn modelId="{30145381-78CD-45F1-A2C5-4FA86B038B2D}" type="presOf" srcId="{7991A607-7466-4457-87C8-C0CA40315A23}" destId="{372C945C-259A-4409-A878-2163FB9FB9E1}" srcOrd="0" destOrd="0" presId="urn:microsoft.com/office/officeart/2005/8/layout/chevron2"/>
    <dgm:cxn modelId="{EFA3B4A4-7F67-4FCE-A9D5-73445C8F3BDA}" type="presOf" srcId="{AD675FF1-2F6E-4F0A-97AB-614686FCB223}" destId="{EE001D36-7EA7-40EA-B3F8-70F5116F2BEF}" srcOrd="0" destOrd="1" presId="urn:microsoft.com/office/officeart/2005/8/layout/chevron2"/>
    <dgm:cxn modelId="{5F7634A8-F0F7-4878-A74D-52317EA83116}" type="presOf" srcId="{8A584B21-BCB2-43BB-B64C-7B360D83A862}" destId="{EE001D36-7EA7-40EA-B3F8-70F5116F2BEF}" srcOrd="0" destOrd="0" presId="urn:microsoft.com/office/officeart/2005/8/layout/chevron2"/>
    <dgm:cxn modelId="{CC5EE9BB-8B97-40EC-A28D-88215B8948DF}" type="presOf" srcId="{34A61327-4E4D-443A-94A3-4D33A6D7D0E3}" destId="{70F5F141-B73D-4673-BBE8-3D931F4008F2}" srcOrd="0" destOrd="0" presId="urn:microsoft.com/office/officeart/2005/8/layout/chevron2"/>
    <dgm:cxn modelId="{161FFABF-BCBE-4DE8-A77B-72EAA0E776D9}" srcId="{34A61327-4E4D-443A-94A3-4D33A6D7D0E3}" destId="{70B3BB73-755C-4FB7-9365-2CA8C05F6DBE}" srcOrd="0" destOrd="0" parTransId="{6A957AE3-DB95-46DC-BEBA-284EA4FD37FD}" sibTransId="{8435039D-A6D3-4E9E-AB8B-A8429F8247C4}"/>
    <dgm:cxn modelId="{602B11CA-F846-4D8B-92B3-0DBBF392E24A}" type="presOf" srcId="{929949F9-6708-4738-9713-C14A3F26FEC8}" destId="{8B8D4138-9F8B-48F9-ADD4-2E3053B5D64B}" srcOrd="0" destOrd="0" presId="urn:microsoft.com/office/officeart/2005/8/layout/chevron2"/>
    <dgm:cxn modelId="{4BA320E8-2DF3-4E7E-B18B-659CEB6FD011}" type="presOf" srcId="{70B3BB73-755C-4FB7-9365-2CA8C05F6DBE}" destId="{E4B98815-6EE4-43A6-9D35-F25F57806168}" srcOrd="0" destOrd="0" presId="urn:microsoft.com/office/officeart/2005/8/layout/chevron2"/>
    <dgm:cxn modelId="{8AA7AEF0-2C43-4D1F-9795-3D7C3DEEEFE8}" srcId="{73A37D0F-0A01-427C-806C-3BDE0C554716}" destId="{929949F9-6708-4738-9713-C14A3F26FEC8}" srcOrd="1" destOrd="0" parTransId="{0F7E1A38-7E70-42A4-AF68-F54EB88D3B4D}" sibTransId="{ADF06A4A-9857-42CF-BDD4-187E89F55B3D}"/>
    <dgm:cxn modelId="{A78A66F7-08BB-42E0-B03F-F4DC4DD532B6}" type="presOf" srcId="{70ED07A8-1925-4E2A-A3F7-588056F8DA59}" destId="{61BF64C8-B481-4665-A533-2C338B5FE312}" srcOrd="0" destOrd="0" presId="urn:microsoft.com/office/officeart/2005/8/layout/chevron2"/>
    <dgm:cxn modelId="{EE8BE3F9-57B6-41DE-A8ED-C8CC9092377F}" srcId="{34A61327-4E4D-443A-94A3-4D33A6D7D0E3}" destId="{0AB0BF57-D43C-4ACD-9D40-B0BEC36EE094}" srcOrd="1" destOrd="0" parTransId="{2123D354-5733-46E0-A418-EEB749B76249}" sibTransId="{460091FD-B2A6-4154-AE43-9D67CC1F466C}"/>
    <dgm:cxn modelId="{09807F57-12DA-4D52-B57C-4BDD525106D8}" type="presParOf" srcId="{49FEBA6B-54F1-40C1-9288-0F2AB2649D67}" destId="{207EC565-6A5E-42E7-ADB2-07069A95658F}" srcOrd="0" destOrd="0" presId="urn:microsoft.com/office/officeart/2005/8/layout/chevron2"/>
    <dgm:cxn modelId="{97491901-C94B-4FFC-99E6-910F39736E23}" type="presParOf" srcId="{207EC565-6A5E-42E7-ADB2-07069A95658F}" destId="{372C945C-259A-4409-A878-2163FB9FB9E1}" srcOrd="0" destOrd="0" presId="urn:microsoft.com/office/officeart/2005/8/layout/chevron2"/>
    <dgm:cxn modelId="{2FBA76C3-8673-4687-BF2D-D692649B23DD}" type="presParOf" srcId="{207EC565-6A5E-42E7-ADB2-07069A95658F}" destId="{61BF64C8-B481-4665-A533-2C338B5FE312}" srcOrd="1" destOrd="0" presId="urn:microsoft.com/office/officeart/2005/8/layout/chevron2"/>
    <dgm:cxn modelId="{FD308ED2-4D5E-4944-873C-3CFAC0F385CF}" type="presParOf" srcId="{49FEBA6B-54F1-40C1-9288-0F2AB2649D67}" destId="{8D0C9BC5-5A25-46DB-B3A1-99F5F9B1E4EB}" srcOrd="1" destOrd="0" presId="urn:microsoft.com/office/officeart/2005/8/layout/chevron2"/>
    <dgm:cxn modelId="{5F56241B-B13A-4B8F-AD65-D694E2218559}" type="presParOf" srcId="{49FEBA6B-54F1-40C1-9288-0F2AB2649D67}" destId="{0C4CA8CF-FA47-4E25-A8FB-B020A38E2677}" srcOrd="2" destOrd="0" presId="urn:microsoft.com/office/officeart/2005/8/layout/chevron2"/>
    <dgm:cxn modelId="{0DEF7DC1-4560-4022-89E1-FA86916C3BA0}" type="presParOf" srcId="{0C4CA8CF-FA47-4E25-A8FB-B020A38E2677}" destId="{8B8D4138-9F8B-48F9-ADD4-2E3053B5D64B}" srcOrd="0" destOrd="0" presId="urn:microsoft.com/office/officeart/2005/8/layout/chevron2"/>
    <dgm:cxn modelId="{5F1A5EED-385D-4EC0-BE1D-E39F01ACEAC8}" type="presParOf" srcId="{0C4CA8CF-FA47-4E25-A8FB-B020A38E2677}" destId="{EE001D36-7EA7-40EA-B3F8-70F5116F2BEF}" srcOrd="1" destOrd="0" presId="urn:microsoft.com/office/officeart/2005/8/layout/chevron2"/>
    <dgm:cxn modelId="{A10AF34B-A236-4F6B-9134-003D713D830C}" type="presParOf" srcId="{49FEBA6B-54F1-40C1-9288-0F2AB2649D67}" destId="{11FB023F-A33F-48E9-B9C6-E54DC70040CD}" srcOrd="3" destOrd="0" presId="urn:microsoft.com/office/officeart/2005/8/layout/chevron2"/>
    <dgm:cxn modelId="{CF46E0F7-A030-49E2-AEB2-A777A729E0CA}" type="presParOf" srcId="{49FEBA6B-54F1-40C1-9288-0F2AB2649D67}" destId="{43DBC3F6-492D-4C2A-A252-4FEAED53631A}" srcOrd="4" destOrd="0" presId="urn:microsoft.com/office/officeart/2005/8/layout/chevron2"/>
    <dgm:cxn modelId="{3A024983-132F-4E2E-95B9-BADB6B3C2FCF}" type="presParOf" srcId="{43DBC3F6-492D-4C2A-A252-4FEAED53631A}" destId="{70F5F141-B73D-4673-BBE8-3D931F4008F2}" srcOrd="0" destOrd="0" presId="urn:microsoft.com/office/officeart/2005/8/layout/chevron2"/>
    <dgm:cxn modelId="{B0522303-EC98-48BF-A1D2-3575D76B1E92}" type="presParOf" srcId="{43DBC3F6-492D-4C2A-A252-4FEAED53631A}" destId="{E4B98815-6EE4-43A6-9D35-F25F5780616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12FEFD-0534-4CDE-BDFC-5DC8A0A6E211}">
      <dsp:nvSpPr>
        <dsp:cNvPr id="0" name=""/>
        <dsp:cNvSpPr/>
      </dsp:nvSpPr>
      <dsp:spPr>
        <a:xfrm rot="16200000">
          <a:off x="-398981" y="400220"/>
          <a:ext cx="4022725" cy="3222284"/>
        </a:xfrm>
        <a:prstGeom prst="flowChartManualOperation">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928" bIns="0" numCol="1" spcCol="1270" anchor="t" anchorCtr="0">
          <a:noAutofit/>
        </a:bodyPr>
        <a:lstStyle/>
        <a:p>
          <a:pPr marL="0" lvl="0" indent="0" algn="l" defTabSz="1066800">
            <a:lnSpc>
              <a:spcPct val="90000"/>
            </a:lnSpc>
            <a:spcBef>
              <a:spcPct val="0"/>
            </a:spcBef>
            <a:spcAft>
              <a:spcPct val="35000"/>
            </a:spcAft>
            <a:buNone/>
          </a:pPr>
          <a:r>
            <a:rPr lang="es-ES" sz="2400" kern="1200"/>
            <a:t>UNIT 1: Fundamentals of cybersecurity</a:t>
          </a:r>
        </a:p>
        <a:p>
          <a:pPr marL="171450" lvl="1" indent="-171450" algn="l" defTabSz="844550">
            <a:lnSpc>
              <a:spcPct val="90000"/>
            </a:lnSpc>
            <a:spcBef>
              <a:spcPct val="0"/>
            </a:spcBef>
            <a:spcAft>
              <a:spcPct val="15000"/>
            </a:spcAft>
            <a:buChar char="•"/>
          </a:pPr>
          <a:r>
            <a:rPr lang="es-ES" sz="1900" kern="1200"/>
            <a:t>What is cybersecurity?</a:t>
          </a:r>
        </a:p>
        <a:p>
          <a:pPr marL="171450" lvl="1" indent="-171450" algn="l" defTabSz="844550">
            <a:lnSpc>
              <a:spcPct val="90000"/>
            </a:lnSpc>
            <a:spcBef>
              <a:spcPct val="0"/>
            </a:spcBef>
            <a:spcAft>
              <a:spcPct val="15000"/>
            </a:spcAft>
            <a:buChar char="•"/>
          </a:pPr>
          <a:r>
            <a:rPr lang="es-ES" sz="1900" kern="1200"/>
            <a:t>Main definitions</a:t>
          </a:r>
        </a:p>
      </dsp:txBody>
      <dsp:txXfrm rot="5400000">
        <a:off x="1240" y="804544"/>
        <a:ext cx="3222284" cy="2413635"/>
      </dsp:txXfrm>
    </dsp:sp>
    <dsp:sp modelId="{6A06E1D3-CB2E-499A-A964-4B9EA4634424}">
      <dsp:nvSpPr>
        <dsp:cNvPr id="0" name=""/>
        <dsp:cNvSpPr/>
      </dsp:nvSpPr>
      <dsp:spPr>
        <a:xfrm rot="16200000">
          <a:off x="3064974" y="400220"/>
          <a:ext cx="4022725" cy="3222284"/>
        </a:xfrm>
        <a:prstGeom prst="flowChartManualOperation">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928" bIns="0" numCol="1" spcCol="1270" anchor="t" anchorCtr="0">
          <a:noAutofit/>
        </a:bodyPr>
        <a:lstStyle/>
        <a:p>
          <a:pPr marL="0" lvl="0" indent="0" algn="l" defTabSz="1066800">
            <a:lnSpc>
              <a:spcPct val="90000"/>
            </a:lnSpc>
            <a:spcBef>
              <a:spcPct val="0"/>
            </a:spcBef>
            <a:spcAft>
              <a:spcPct val="35000"/>
            </a:spcAft>
            <a:buNone/>
          </a:pPr>
          <a:r>
            <a:rPr lang="es-ES" sz="2400" kern="1200"/>
            <a:t>UNIT 2: Cybersecurity...</a:t>
          </a:r>
        </a:p>
        <a:p>
          <a:pPr marL="171450" lvl="1" indent="-171450" algn="l" defTabSz="844550">
            <a:lnSpc>
              <a:spcPct val="90000"/>
            </a:lnSpc>
            <a:spcBef>
              <a:spcPct val="0"/>
            </a:spcBef>
            <a:spcAft>
              <a:spcPct val="15000"/>
            </a:spcAft>
            <a:buChar char="•"/>
          </a:pPr>
          <a:r>
            <a:rPr lang="es-ES" sz="1900" kern="1200"/>
            <a:t>...in the workplace</a:t>
          </a:r>
        </a:p>
        <a:p>
          <a:pPr marL="171450" lvl="1" indent="-171450" algn="l" defTabSz="844550">
            <a:lnSpc>
              <a:spcPct val="90000"/>
            </a:lnSpc>
            <a:spcBef>
              <a:spcPct val="0"/>
            </a:spcBef>
            <a:spcAft>
              <a:spcPct val="15000"/>
            </a:spcAft>
            <a:buChar char="•"/>
          </a:pPr>
          <a:r>
            <a:rPr lang="es-ES" sz="1900" kern="1200"/>
            <a:t>...in remote work</a:t>
          </a:r>
        </a:p>
      </dsp:txBody>
      <dsp:txXfrm rot="5400000">
        <a:off x="3465195" y="804544"/>
        <a:ext cx="3222284" cy="2413635"/>
      </dsp:txXfrm>
    </dsp:sp>
    <dsp:sp modelId="{3DEE8081-9DAE-447D-949C-DEF3860D6332}">
      <dsp:nvSpPr>
        <dsp:cNvPr id="0" name=""/>
        <dsp:cNvSpPr/>
      </dsp:nvSpPr>
      <dsp:spPr>
        <a:xfrm rot="16200000">
          <a:off x="6528930" y="400220"/>
          <a:ext cx="4022725" cy="3222284"/>
        </a:xfrm>
        <a:prstGeom prst="flowChartManualOperation">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1928" bIns="0" numCol="1" spcCol="1270" anchor="t" anchorCtr="0">
          <a:noAutofit/>
        </a:bodyPr>
        <a:lstStyle/>
        <a:p>
          <a:pPr marL="0" lvl="0" indent="0" algn="l" defTabSz="1066800">
            <a:lnSpc>
              <a:spcPct val="90000"/>
            </a:lnSpc>
            <a:spcBef>
              <a:spcPct val="0"/>
            </a:spcBef>
            <a:spcAft>
              <a:spcPct val="35000"/>
            </a:spcAft>
            <a:buNone/>
          </a:pPr>
          <a:r>
            <a:rPr lang="es-ES" sz="2400" kern="1200"/>
            <a:t>UNIT 3: Recommendations for entrepreneurs and staff</a:t>
          </a:r>
        </a:p>
        <a:p>
          <a:pPr marL="171450" lvl="1" indent="-171450" algn="l" defTabSz="844550">
            <a:lnSpc>
              <a:spcPct val="90000"/>
            </a:lnSpc>
            <a:spcBef>
              <a:spcPct val="0"/>
            </a:spcBef>
            <a:spcAft>
              <a:spcPct val="15000"/>
            </a:spcAft>
            <a:buChar char="•"/>
          </a:pPr>
          <a:r>
            <a:rPr lang="es-ES" sz="1900" kern="1200"/>
            <a:t>Recommendations for entrepreneurs</a:t>
          </a:r>
        </a:p>
        <a:p>
          <a:pPr marL="171450" lvl="1" indent="-171450" algn="l" defTabSz="844550">
            <a:lnSpc>
              <a:spcPct val="90000"/>
            </a:lnSpc>
            <a:spcBef>
              <a:spcPct val="0"/>
            </a:spcBef>
            <a:spcAft>
              <a:spcPct val="15000"/>
            </a:spcAft>
            <a:buChar char="•"/>
          </a:pPr>
          <a:r>
            <a:rPr lang="es-ES" sz="1900" kern="1200"/>
            <a:t>Recommendations for staff</a:t>
          </a:r>
        </a:p>
      </dsp:txBody>
      <dsp:txXfrm rot="5400000">
        <a:off x="6929151" y="804544"/>
        <a:ext cx="3222284" cy="24136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889C74-CF30-436F-A3EC-E18A50D46545}">
      <dsp:nvSpPr>
        <dsp:cNvPr id="0" name=""/>
        <dsp:cNvSpPr/>
      </dsp:nvSpPr>
      <dsp:spPr>
        <a:xfrm>
          <a:off x="87016" y="378818"/>
          <a:ext cx="656876" cy="656876"/>
        </a:xfrm>
        <a:prstGeom prst="ellipse">
          <a:avLst/>
        </a:prstGeom>
        <a:solidFill>
          <a:schemeClr val="accent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451BC622-FDA6-4602-B91A-3B75746EA286}">
      <dsp:nvSpPr>
        <dsp:cNvPr id="0" name=""/>
        <dsp:cNvSpPr/>
      </dsp:nvSpPr>
      <dsp:spPr>
        <a:xfrm>
          <a:off x="224960" y="516762"/>
          <a:ext cx="380988" cy="380988"/>
        </a:xfrm>
        <a:prstGeom prst="rect">
          <a:avLst/>
        </a:prstGeom>
        <a:blipFill>
          <a:blip xmlns:r="http://schemas.openxmlformats.org/officeDocument/2006/relationships" r:embed="rId1" cstate="email">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5EC1A98C-5D99-41FC-BDA9-EF6BC95D809D}">
      <dsp:nvSpPr>
        <dsp:cNvPr id="0" name=""/>
        <dsp:cNvSpPr/>
      </dsp:nvSpPr>
      <dsp:spPr>
        <a:xfrm>
          <a:off x="884651" y="378818"/>
          <a:ext cx="1548351" cy="65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s-ES" sz="1600" b="1" kern="1200"/>
            <a:t>Availability</a:t>
          </a:r>
          <a:endParaRPr lang="en-GB" sz="1200" b="1" kern="1200"/>
        </a:p>
      </dsp:txBody>
      <dsp:txXfrm>
        <a:off x="884651" y="378818"/>
        <a:ext cx="1548351" cy="656876"/>
      </dsp:txXfrm>
    </dsp:sp>
    <dsp:sp modelId="{8AA6725B-0854-4309-90D0-5CF54BA75720}">
      <dsp:nvSpPr>
        <dsp:cNvPr id="0" name=""/>
        <dsp:cNvSpPr/>
      </dsp:nvSpPr>
      <dsp:spPr>
        <a:xfrm>
          <a:off x="2702791" y="378818"/>
          <a:ext cx="656876" cy="656876"/>
        </a:xfrm>
        <a:prstGeom prst="ellipse">
          <a:avLst/>
        </a:prstGeom>
        <a:solidFill>
          <a:schemeClr val="accent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878E7C46-5E99-4564-AA7A-6053EB2CD1EA}">
      <dsp:nvSpPr>
        <dsp:cNvPr id="0" name=""/>
        <dsp:cNvSpPr/>
      </dsp:nvSpPr>
      <dsp:spPr>
        <a:xfrm>
          <a:off x="2840735" y="516762"/>
          <a:ext cx="380988" cy="380988"/>
        </a:xfrm>
        <a:prstGeom prst="rect">
          <a:avLst/>
        </a:prstGeom>
        <a:blipFill>
          <a:blip xmlns:r="http://schemas.openxmlformats.org/officeDocument/2006/relationships"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AC8DD161-3214-4DF7-9B8C-AD98F13BD018}">
      <dsp:nvSpPr>
        <dsp:cNvPr id="0" name=""/>
        <dsp:cNvSpPr/>
      </dsp:nvSpPr>
      <dsp:spPr>
        <a:xfrm>
          <a:off x="3500427" y="378818"/>
          <a:ext cx="1548351" cy="65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s-ES" sz="1600" b="1" kern="1200"/>
            <a:t>Authenticity</a:t>
          </a:r>
          <a:endParaRPr lang="en-GB" sz="1300" b="1" kern="1200"/>
        </a:p>
      </dsp:txBody>
      <dsp:txXfrm>
        <a:off x="3500427" y="378818"/>
        <a:ext cx="1548351" cy="656876"/>
      </dsp:txXfrm>
    </dsp:sp>
    <dsp:sp modelId="{93216B7C-0787-4A45-8239-F86ECE8AE120}">
      <dsp:nvSpPr>
        <dsp:cNvPr id="0" name=""/>
        <dsp:cNvSpPr/>
      </dsp:nvSpPr>
      <dsp:spPr>
        <a:xfrm>
          <a:off x="87016" y="1738430"/>
          <a:ext cx="656876" cy="656876"/>
        </a:xfrm>
        <a:prstGeom prst="ellipse">
          <a:avLst/>
        </a:prstGeom>
        <a:solidFill>
          <a:schemeClr val="accent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B318B2CC-22DC-46C7-BDCA-72993725F792}">
      <dsp:nvSpPr>
        <dsp:cNvPr id="0" name=""/>
        <dsp:cNvSpPr/>
      </dsp:nvSpPr>
      <dsp:spPr>
        <a:xfrm>
          <a:off x="224960" y="1876374"/>
          <a:ext cx="380988" cy="380988"/>
        </a:xfrm>
        <a:prstGeom prst="rect">
          <a:avLst/>
        </a:prstGeom>
        <a:blipFill>
          <a:blip xmlns:r="http://schemas.openxmlformats.org/officeDocument/2006/relationships"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E6B00810-470D-4C46-9A4A-800F2901B5A0}">
      <dsp:nvSpPr>
        <dsp:cNvPr id="0" name=""/>
        <dsp:cNvSpPr/>
      </dsp:nvSpPr>
      <dsp:spPr>
        <a:xfrm>
          <a:off x="884651" y="1738430"/>
          <a:ext cx="1548351" cy="65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s-ES" sz="1600" b="1" kern="1200"/>
            <a:t>Integrity</a:t>
          </a:r>
          <a:endParaRPr lang="en-GB" sz="1300" b="1" kern="1200"/>
        </a:p>
      </dsp:txBody>
      <dsp:txXfrm>
        <a:off x="884651" y="1738430"/>
        <a:ext cx="1548351" cy="656876"/>
      </dsp:txXfrm>
    </dsp:sp>
    <dsp:sp modelId="{49FAB699-E68C-4D6B-9771-0C55A50BFFCF}">
      <dsp:nvSpPr>
        <dsp:cNvPr id="0" name=""/>
        <dsp:cNvSpPr/>
      </dsp:nvSpPr>
      <dsp:spPr>
        <a:xfrm>
          <a:off x="2702791" y="1738430"/>
          <a:ext cx="656876" cy="656876"/>
        </a:xfrm>
        <a:prstGeom prst="ellipse">
          <a:avLst/>
        </a:prstGeom>
        <a:solidFill>
          <a:schemeClr val="accent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9F89BA3D-77B1-4B0A-8F5D-1770F5EB2418}">
      <dsp:nvSpPr>
        <dsp:cNvPr id="0" name=""/>
        <dsp:cNvSpPr/>
      </dsp:nvSpPr>
      <dsp:spPr>
        <a:xfrm>
          <a:off x="2840735" y="1876374"/>
          <a:ext cx="380988" cy="380988"/>
        </a:xfrm>
        <a:prstGeom prst="rect">
          <a:avLst/>
        </a:prstGeom>
        <a:blipFill>
          <a:blip xmlns:r="http://schemas.openxmlformats.org/officeDocument/2006/relationships"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D29E5F7D-33B8-48C7-9C9B-4CFE725997D1}">
      <dsp:nvSpPr>
        <dsp:cNvPr id="0" name=""/>
        <dsp:cNvSpPr/>
      </dsp:nvSpPr>
      <dsp:spPr>
        <a:xfrm>
          <a:off x="3500427" y="1738430"/>
          <a:ext cx="1548351" cy="65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s-ES" sz="1600" b="1" kern="1200"/>
            <a:t>Confidentiality</a:t>
          </a:r>
          <a:endParaRPr lang="en-GB" sz="1300" b="1" kern="1200"/>
        </a:p>
      </dsp:txBody>
      <dsp:txXfrm>
        <a:off x="3500427" y="1738430"/>
        <a:ext cx="1548351" cy="656876"/>
      </dsp:txXfrm>
    </dsp:sp>
    <dsp:sp modelId="{1E6F82B7-1957-41EC-BA6E-B2580851A233}">
      <dsp:nvSpPr>
        <dsp:cNvPr id="0" name=""/>
        <dsp:cNvSpPr/>
      </dsp:nvSpPr>
      <dsp:spPr>
        <a:xfrm>
          <a:off x="87016" y="3098042"/>
          <a:ext cx="656876" cy="656876"/>
        </a:xfrm>
        <a:prstGeom prst="ellipse">
          <a:avLst/>
        </a:prstGeom>
        <a:solidFill>
          <a:schemeClr val="accent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54F5A536-A67A-4B9C-8149-94CB797C8A57}">
      <dsp:nvSpPr>
        <dsp:cNvPr id="0" name=""/>
        <dsp:cNvSpPr/>
      </dsp:nvSpPr>
      <dsp:spPr>
        <a:xfrm>
          <a:off x="224960" y="3235986"/>
          <a:ext cx="380988" cy="380988"/>
        </a:xfrm>
        <a:prstGeom prst="rect">
          <a:avLst/>
        </a:prstGeom>
        <a:blipFill>
          <a:blip xmlns:r="http://schemas.openxmlformats.org/officeDocument/2006/relationships"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04849753-718C-43C6-A017-C7A148079BD3}">
      <dsp:nvSpPr>
        <dsp:cNvPr id="0" name=""/>
        <dsp:cNvSpPr/>
      </dsp:nvSpPr>
      <dsp:spPr>
        <a:xfrm>
          <a:off x="884651" y="3098042"/>
          <a:ext cx="1548351" cy="656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s-ES" sz="1600" b="1" kern="1200"/>
            <a:t>Traceability</a:t>
          </a:r>
          <a:endParaRPr lang="en-GB" sz="1800" b="1" kern="1200"/>
        </a:p>
      </dsp:txBody>
      <dsp:txXfrm>
        <a:off x="884651" y="3098042"/>
        <a:ext cx="1548351" cy="6568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C945C-259A-4409-A878-2163FB9FB9E1}">
      <dsp:nvSpPr>
        <dsp:cNvPr id="0" name=""/>
        <dsp:cNvSpPr/>
      </dsp:nvSpPr>
      <dsp:spPr>
        <a:xfrm rot="5400000">
          <a:off x="-217223" y="221408"/>
          <a:ext cx="1448156" cy="1013709"/>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S" sz="2800" kern="1200"/>
            <a:t>Unit 1</a:t>
          </a:r>
        </a:p>
      </dsp:txBody>
      <dsp:txXfrm rot="-5400000">
        <a:off x="1" y="511040"/>
        <a:ext cx="1013709" cy="434447"/>
      </dsp:txXfrm>
    </dsp:sp>
    <dsp:sp modelId="{61BF64C8-B481-4665-A533-2C338B5FE312}">
      <dsp:nvSpPr>
        <dsp:cNvPr id="0" name=""/>
        <dsp:cNvSpPr/>
      </dsp:nvSpPr>
      <dsp:spPr>
        <a:xfrm rot="5400000">
          <a:off x="5065403" y="-4047508"/>
          <a:ext cx="941301" cy="9044690"/>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GB" sz="1600" kern="1200"/>
            <a:t>Cybersecurity emerged out of the need for companies to protect their computer systems from malicious attacks.</a:t>
          </a:r>
          <a:endParaRPr lang="es-ES" sz="1600" kern="1200"/>
        </a:p>
        <a:p>
          <a:pPr marL="171450" lvl="1" indent="-171450" algn="just" defTabSz="711200">
            <a:lnSpc>
              <a:spcPct val="90000"/>
            </a:lnSpc>
            <a:spcBef>
              <a:spcPct val="0"/>
            </a:spcBef>
            <a:spcAft>
              <a:spcPct val="15000"/>
            </a:spcAft>
            <a:buChar char="•"/>
          </a:pPr>
          <a:r>
            <a:rPr lang="en-GB" sz="1600" kern="1200" dirty="0"/>
            <a:t>The most common cybersecurity incidents suffered by European MSMEs are related to phishing.</a:t>
          </a:r>
          <a:endParaRPr lang="es-ES" sz="1600" kern="1200" dirty="0"/>
        </a:p>
      </dsp:txBody>
      <dsp:txXfrm rot="-5400000">
        <a:off x="1013709" y="50137"/>
        <a:ext cx="8998739" cy="849399"/>
      </dsp:txXfrm>
    </dsp:sp>
    <dsp:sp modelId="{8B8D4138-9F8B-48F9-ADD4-2E3053B5D64B}">
      <dsp:nvSpPr>
        <dsp:cNvPr id="0" name=""/>
        <dsp:cNvSpPr/>
      </dsp:nvSpPr>
      <dsp:spPr>
        <a:xfrm rot="5400000">
          <a:off x="-357383" y="1635612"/>
          <a:ext cx="1728476" cy="1013709"/>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S" sz="2800" kern="1200"/>
            <a:t>Unit 2</a:t>
          </a:r>
        </a:p>
      </dsp:txBody>
      <dsp:txXfrm rot="-5400000">
        <a:off x="1" y="1785084"/>
        <a:ext cx="1013709" cy="714767"/>
      </dsp:txXfrm>
    </dsp:sp>
    <dsp:sp modelId="{EE001D36-7EA7-40EA-B3F8-70F5116F2BEF}">
      <dsp:nvSpPr>
        <dsp:cNvPr id="0" name=""/>
        <dsp:cNvSpPr/>
      </dsp:nvSpPr>
      <dsp:spPr>
        <a:xfrm rot="5400000">
          <a:off x="4918010" y="-2633305"/>
          <a:ext cx="1236089" cy="9044690"/>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GB" sz="1600" kern="1200"/>
            <a:t>Cybersecurity is everyone's responsibility in a company, and it is necessary to have a cybersecurity plan that is properly followed by managers, directors and employees.</a:t>
          </a:r>
          <a:endParaRPr lang="es-ES" sz="1600" kern="1200"/>
        </a:p>
        <a:p>
          <a:pPr marL="171450" lvl="1" indent="-171450" algn="just" defTabSz="711200">
            <a:lnSpc>
              <a:spcPct val="90000"/>
            </a:lnSpc>
            <a:spcBef>
              <a:spcPct val="0"/>
            </a:spcBef>
            <a:spcAft>
              <a:spcPct val="15000"/>
            </a:spcAft>
            <a:buChar char="•"/>
          </a:pPr>
          <a:r>
            <a:rPr lang="en-GB" sz="1600" kern="1200"/>
            <a:t>In remote work, cybersecurity is complemented by the use of ICT tools that enable the five objectives of cybersecurity in accessing information to be met.</a:t>
          </a:r>
          <a:endParaRPr lang="es-ES" sz="1600" kern="1200"/>
        </a:p>
      </dsp:txBody>
      <dsp:txXfrm rot="-5400000">
        <a:off x="1013710" y="1331336"/>
        <a:ext cx="8984349" cy="1115407"/>
      </dsp:txXfrm>
    </dsp:sp>
    <dsp:sp modelId="{70F5F141-B73D-4673-BBE8-3D931F4008F2}">
      <dsp:nvSpPr>
        <dsp:cNvPr id="0" name=""/>
        <dsp:cNvSpPr/>
      </dsp:nvSpPr>
      <dsp:spPr>
        <a:xfrm rot="5400000">
          <a:off x="-217223" y="3042582"/>
          <a:ext cx="1448156" cy="1013709"/>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s-ES" sz="2800" kern="1200"/>
            <a:t>Unit 3</a:t>
          </a:r>
        </a:p>
      </dsp:txBody>
      <dsp:txXfrm rot="-5400000">
        <a:off x="1" y="3332214"/>
        <a:ext cx="1013709" cy="434447"/>
      </dsp:txXfrm>
    </dsp:sp>
    <dsp:sp modelId="{E4B98815-6EE4-43A6-9D35-F25F57806168}">
      <dsp:nvSpPr>
        <dsp:cNvPr id="0" name=""/>
        <dsp:cNvSpPr/>
      </dsp:nvSpPr>
      <dsp:spPr>
        <a:xfrm rot="5400000">
          <a:off x="5065403" y="-1226335"/>
          <a:ext cx="941301" cy="9044690"/>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GB" sz="1600" kern="1200"/>
            <a:t>The employer must ensure that a cybersecurity plan is in place, and that employees have the necessary skills to comply with it.</a:t>
          </a:r>
          <a:endParaRPr lang="es-ES" sz="1600" kern="1200"/>
        </a:p>
        <a:p>
          <a:pPr marL="171450" lvl="1" indent="-171450" algn="l" defTabSz="711200">
            <a:lnSpc>
              <a:spcPct val="90000"/>
            </a:lnSpc>
            <a:spcBef>
              <a:spcPct val="0"/>
            </a:spcBef>
            <a:spcAft>
              <a:spcPct val="15000"/>
            </a:spcAft>
            <a:buChar char="•"/>
          </a:pPr>
          <a:r>
            <a:rPr lang="en-GB" sz="1600" kern="1200" dirty="0"/>
            <a:t>Workers should be committed to the secure management of information in the course of their work.</a:t>
          </a:r>
        </a:p>
      </dsp:txBody>
      <dsp:txXfrm rot="-5400000">
        <a:off x="1013709" y="2871310"/>
        <a:ext cx="8998739" cy="849399"/>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31626B79-3724-4A98-8B34-EC614ED41867}" type="datetimeFigureOut">
              <a:rPr lang="sk-SK" smtClean="0"/>
              <a:t>22. 12. 2022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754EC8-050A-48C1-A943-B12B8B2B4DD3}" type="slidenum">
              <a:rPr lang="sk-SK" smtClean="0"/>
              <a:t>‹Nº›</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043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1626B79-3724-4A98-8B34-EC614ED41867}" type="datetimeFigureOut">
              <a:rPr lang="sk-SK" smtClean="0"/>
              <a:t>22. 12. 2022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2567441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1626B79-3724-4A98-8B34-EC614ED41867}" type="datetimeFigureOut">
              <a:rPr lang="sk-SK" smtClean="0"/>
              <a:t>22. 12. 2022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204674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1626B79-3724-4A98-8B34-EC614ED41867}" type="datetimeFigureOut">
              <a:rPr lang="sk-SK" smtClean="0"/>
              <a:t>22. 12. 2022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26003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k-SK"/>
              <a:t>Kliknutím upravte štýl predlohy nadpisu</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31626B79-3724-4A98-8B34-EC614ED41867}" type="datetimeFigureOut">
              <a:rPr lang="sk-SK" smtClean="0"/>
              <a:t>22. 12. 2022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C754EC8-050A-48C1-A943-B12B8B2B4DD3}" type="slidenum">
              <a:rPr lang="sk-SK" smtClean="0"/>
              <a:t>‹Nº›</a:t>
            </a:fld>
            <a:endParaRPr lang="sk-S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27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31626B79-3724-4A98-8B34-EC614ED41867}" type="datetimeFigureOut">
              <a:rPr lang="sk-SK" smtClean="0"/>
              <a:t>22. 12. 2022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3877147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097280" y="2582334"/>
            <a:ext cx="4937760" cy="3378200"/>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6217920" y="2582334"/>
            <a:ext cx="4937760" cy="3378200"/>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31626B79-3724-4A98-8B34-EC614ED41867}" type="datetimeFigureOut">
              <a:rPr lang="sk-SK" smtClean="0"/>
              <a:t>22. 12. 2022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107496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31626B79-3724-4A98-8B34-EC614ED41867}" type="datetimeFigureOut">
              <a:rPr lang="sk-SK" smtClean="0"/>
              <a:t>22. 12. 2022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38785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626B79-3724-4A98-8B34-EC614ED41867}" type="datetimeFigureOut">
              <a:rPr lang="sk-SK" smtClean="0"/>
              <a:t>22. 12. 2022</a:t>
            </a:fld>
            <a:endParaRPr lang="sk-S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k-SK"/>
          </a:p>
        </p:txBody>
      </p:sp>
      <p:sp>
        <p:nvSpPr>
          <p:cNvPr id="9" name="Slide Number Placeholder 8"/>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94242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k-SK"/>
              <a:t>Kliknutím upravte štýl predlohy nadpisu</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1626B79-3724-4A98-8B34-EC614ED41867}" type="datetimeFigureOut">
              <a:rPr lang="sk-SK" smtClean="0"/>
              <a:t>22. 12. 2022</a:t>
            </a:fld>
            <a:endParaRPr lang="sk-SK"/>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k-S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C754EC8-050A-48C1-A943-B12B8B2B4DD3}" type="slidenum">
              <a:rPr lang="sk-SK" smtClean="0"/>
              <a:t>‹Nº›</a:t>
            </a:fld>
            <a:endParaRPr lang="sk-SK"/>
          </a:p>
        </p:txBody>
      </p:sp>
    </p:spTree>
    <p:extLst>
      <p:ext uri="{BB962C8B-B14F-4D97-AF65-F5344CB8AC3E}">
        <p14:creationId xmlns:p14="http://schemas.microsoft.com/office/powerpoint/2010/main" val="305197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31626B79-3724-4A98-8B34-EC614ED41867}" type="datetimeFigureOut">
              <a:rPr lang="sk-SK" smtClean="0"/>
              <a:t>22. 12. 2022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C754EC8-050A-48C1-A943-B12B8B2B4DD3}" type="slidenum">
              <a:rPr lang="sk-SK" smtClean="0"/>
              <a:t>‹Nº›</a:t>
            </a:fld>
            <a:endParaRPr lang="sk-SK"/>
          </a:p>
        </p:txBody>
      </p:sp>
    </p:spTree>
    <p:extLst>
      <p:ext uri="{BB962C8B-B14F-4D97-AF65-F5344CB8AC3E}">
        <p14:creationId xmlns:p14="http://schemas.microsoft.com/office/powerpoint/2010/main" val="145908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1626B79-3724-4A98-8B34-EC614ED41867}" type="datetimeFigureOut">
              <a:rPr lang="sk-SK" smtClean="0"/>
              <a:t>22. 12. 2022</a:t>
            </a:fld>
            <a:endParaRPr lang="sk-SK"/>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k-SK"/>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C754EC8-050A-48C1-A943-B12B8B2B4DD3}" type="slidenum">
              <a:rPr lang="sk-SK" smtClean="0"/>
              <a:t>‹Nº›</a:t>
            </a:fld>
            <a:endParaRPr lang="sk-S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61538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www.europol.europa.eu/wannacry-ransomware" TargetMode="External"/><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13.png"/><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assword.kaspersky.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2.svg"/><Relationship Id="rId3" Type="http://schemas.openxmlformats.org/officeDocument/2006/relationships/image" Target="../media/image4.png"/><Relationship Id="rId7" Type="http://schemas.openxmlformats.org/officeDocument/2006/relationships/image" Target="../media/image24.svg"/><Relationship Id="rId12" Type="http://schemas.openxmlformats.org/officeDocument/2006/relationships/image" Target="../media/image21.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6.svg"/><Relationship Id="rId5" Type="http://schemas.openxmlformats.org/officeDocument/2006/relationships/image" Target="../media/image18.svg"/><Relationship Id="rId10" Type="http://schemas.openxmlformats.org/officeDocument/2006/relationships/image" Target="../media/image25.png"/><Relationship Id="rId4" Type="http://schemas.openxmlformats.org/officeDocument/2006/relationships/image" Target="../media/image17.png"/><Relationship Id="rId9" Type="http://schemas.openxmlformats.org/officeDocument/2006/relationships/image" Target="../media/image20.svg"/></Relationships>
</file>

<file path=ppt/slides/_rels/slide1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hyperlink" Target="https://privadovpn.com/" TargetMode="External"/><Relationship Id="rId4" Type="http://schemas.openxmlformats.org/officeDocument/2006/relationships/hyperlink" Target="https://hide.m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1.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hyperlink" Target="https://www.teamviewer.com/" TargetMode="External"/><Relationship Id="rId4" Type="http://schemas.openxmlformats.org/officeDocument/2006/relationships/hyperlink" Target="https://anydesk.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3.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hyperlink" Target="https://mega.io/" TargetMode="External"/><Relationship Id="rId4" Type="http://schemas.openxmlformats.org/officeDocument/2006/relationships/hyperlink" Target="https://www.dropbox.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hyperlink" Target="https://trello.com/" TargetMode="External"/><Relationship Id="rId4" Type="http://schemas.openxmlformats.org/officeDocument/2006/relationships/hyperlink" Target="https://slack.co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assword.kaspersky.com/"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8.png"/></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hyperlink" Target="http://www.restartproject.eu/" TargetMode="Externa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enisa.europa.eu/publications/enisa-report-cybersecurity-for-smes"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AA0732-8212-434E-AAE7-A9DC0EC61975}"/>
              </a:ext>
            </a:extLst>
          </p:cNvPr>
          <p:cNvSpPr>
            <a:spLocks noGrp="1"/>
          </p:cNvSpPr>
          <p:nvPr>
            <p:ph type="ctrTitle"/>
          </p:nvPr>
        </p:nvSpPr>
        <p:spPr>
          <a:xfrm>
            <a:off x="1097280" y="1917576"/>
            <a:ext cx="10058400" cy="2407535"/>
          </a:xfrm>
        </p:spPr>
        <p:txBody>
          <a:bodyPr>
            <a:normAutofit/>
          </a:bodyPr>
          <a:lstStyle/>
          <a:p>
            <a:pPr algn="ctr"/>
            <a:r>
              <a:rPr lang="es-ES" sz="7200"/>
              <a:t>Cybersecurity in the (home) office</a:t>
            </a:r>
            <a:endParaRPr lang="sk-SK" sz="7200" dirty="0"/>
          </a:p>
        </p:txBody>
      </p:sp>
      <p:sp>
        <p:nvSpPr>
          <p:cNvPr id="3" name="Podnadpis 2">
            <a:extLst>
              <a:ext uri="{FF2B5EF4-FFF2-40B4-BE49-F238E27FC236}">
                <a16:creationId xmlns:a16="http://schemas.microsoft.com/office/drawing/2014/main" id="{BBF345A6-199C-4D56-A1AA-38821652C661}"/>
              </a:ext>
            </a:extLst>
          </p:cNvPr>
          <p:cNvSpPr>
            <a:spLocks noGrp="1"/>
          </p:cNvSpPr>
          <p:nvPr>
            <p:ph type="subTitle" idx="1"/>
          </p:nvPr>
        </p:nvSpPr>
        <p:spPr>
          <a:xfrm>
            <a:off x="1066800" y="5307062"/>
            <a:ext cx="10058400" cy="836609"/>
          </a:xfrm>
        </p:spPr>
        <p:txBody>
          <a:bodyPr>
            <a:normAutofit/>
          </a:bodyPr>
          <a:lstStyle/>
          <a:p>
            <a:pPr algn="ctr"/>
            <a:r>
              <a:rPr lang="sk-SK" sz="1800" b="1" dirty="0">
                <a:latin typeface="+mn-lt"/>
              </a:rPr>
              <a:t>RESTART</a:t>
            </a:r>
            <a:r>
              <a:rPr lang="sk-SK" sz="1800" dirty="0">
                <a:latin typeface="+mn-lt"/>
              </a:rPr>
              <a:t> – </a:t>
            </a:r>
            <a:r>
              <a:rPr lang="sk-SK" sz="1800" dirty="0" err="1">
                <a:latin typeface="+mn-lt"/>
              </a:rPr>
              <a:t>Resilience</a:t>
            </a:r>
            <a:r>
              <a:rPr lang="sk-SK" sz="1800" dirty="0">
                <a:latin typeface="+mn-lt"/>
              </a:rPr>
              <a:t> and </a:t>
            </a:r>
            <a:r>
              <a:rPr lang="sk-SK" sz="1800" dirty="0" err="1">
                <a:latin typeface="+mn-lt"/>
              </a:rPr>
              <a:t>Training</a:t>
            </a:r>
            <a:r>
              <a:rPr lang="sk-SK" sz="1800" dirty="0">
                <a:latin typeface="+mn-lt"/>
              </a:rPr>
              <a:t> </a:t>
            </a:r>
            <a:r>
              <a:rPr lang="sk-SK" sz="1800" dirty="0" err="1">
                <a:latin typeface="+mn-lt"/>
              </a:rPr>
              <a:t>for</a:t>
            </a:r>
            <a:r>
              <a:rPr lang="sk-SK" sz="1800" dirty="0">
                <a:latin typeface="+mn-lt"/>
              </a:rPr>
              <a:t> </a:t>
            </a:r>
            <a:r>
              <a:rPr lang="sk-SK" sz="1800" dirty="0" err="1">
                <a:latin typeface="+mn-lt"/>
              </a:rPr>
              <a:t>SMEs</a:t>
            </a:r>
            <a:endParaRPr lang="sk-SK" sz="1800" dirty="0">
              <a:latin typeface="+mn-lt"/>
            </a:endParaRPr>
          </a:p>
          <a:p>
            <a:pPr algn="ctr"/>
            <a:r>
              <a:rPr lang="sk-SK" sz="1800" dirty="0">
                <a:latin typeface="+mn-lt"/>
              </a:rPr>
              <a:t>ERASMUS + 2021-1-SK01-KA220-VET-000034882</a:t>
            </a:r>
          </a:p>
        </p:txBody>
      </p:sp>
      <p:pic>
        <p:nvPicPr>
          <p:cNvPr id="1026" name="Picture 2" descr="Restart"/>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86888" y="290856"/>
            <a:ext cx="4226502" cy="77798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7" name="Podnadpis 2">
            <a:extLst>
              <a:ext uri="{FF2B5EF4-FFF2-40B4-BE49-F238E27FC236}">
                <a16:creationId xmlns:a16="http://schemas.microsoft.com/office/drawing/2014/main" id="{E33EF2F1-C015-5730-2F7E-444A13EF48CE}"/>
              </a:ext>
            </a:extLst>
          </p:cNvPr>
          <p:cNvSpPr txBox="1">
            <a:spLocks/>
          </p:cNvSpPr>
          <p:nvPr/>
        </p:nvSpPr>
        <p:spPr>
          <a:xfrm>
            <a:off x="1097280" y="4410702"/>
            <a:ext cx="10058400" cy="83660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ES" sz="1800" b="1">
                <a:latin typeface="+mn-lt"/>
              </a:rPr>
              <a:t>Author partner: Internet Web Solutions</a:t>
            </a:r>
            <a:endParaRPr lang="sk-SK" sz="1800" dirty="0">
              <a:latin typeface="+mn-lt"/>
            </a:endParaRPr>
          </a:p>
        </p:txBody>
      </p:sp>
      <p:pic>
        <p:nvPicPr>
          <p:cNvPr id="10" name="Imagen 9" descr="Texto&#10;&#10;Descripción generada automáticamente">
            <a:extLst>
              <a:ext uri="{FF2B5EF4-FFF2-40B4-BE49-F238E27FC236}">
                <a16:creationId xmlns:a16="http://schemas.microsoft.com/office/drawing/2014/main" id="{8B244EA7-7A36-79BE-DCB8-DC895047CD4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951120" y="388306"/>
            <a:ext cx="2779280" cy="583080"/>
          </a:xfrm>
          <a:prstGeom prst="rect">
            <a:avLst/>
          </a:prstGeom>
        </p:spPr>
      </p:pic>
    </p:spTree>
    <p:extLst>
      <p:ext uri="{BB962C8B-B14F-4D97-AF65-F5344CB8AC3E}">
        <p14:creationId xmlns:p14="http://schemas.microsoft.com/office/powerpoint/2010/main" val="482790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785199"/>
            <a:ext cx="4937760" cy="736282"/>
          </a:xfrm>
        </p:spPr>
        <p:txBody>
          <a:bodyPr/>
          <a:lstStyle/>
          <a:p>
            <a:r>
              <a:rPr lang="es-ES"/>
              <a:t>Malware</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305625"/>
            <a:ext cx="4937760" cy="3958545"/>
          </a:xfrm>
        </p:spPr>
        <p:txBody>
          <a:bodyPr>
            <a:normAutofit/>
          </a:bodyPr>
          <a:lstStyle/>
          <a:p>
            <a:pPr algn="just"/>
            <a:r>
              <a:rPr lang="en-GB" dirty="0">
                <a:latin typeface="Calibri" panose="020F0502020204030204" pitchFamily="34" charset="0"/>
                <a:ea typeface="Calibri" panose="020F0502020204030204" pitchFamily="34" charset="0"/>
              </a:rPr>
              <a:t>M</a:t>
            </a:r>
            <a:r>
              <a:rPr lang="en-GB" dirty="0">
                <a:effectLst/>
                <a:latin typeface="Calibri" panose="020F0502020204030204" pitchFamily="34" charset="0"/>
                <a:ea typeface="Calibri" panose="020F0502020204030204" pitchFamily="34" charset="0"/>
              </a:rPr>
              <a:t>alware is malicious software that can take various forms (as executable code, scripts, etc.), and can perform actions such as encrypting or deleting sensitive data, altering the basic functions of the device, spying on user activity, and more. </a:t>
            </a:r>
          </a:p>
          <a:p>
            <a:pPr algn="just"/>
            <a:r>
              <a:rPr lang="en-GB" dirty="0">
                <a:effectLst/>
                <a:latin typeface="Calibri" panose="020F0502020204030204" pitchFamily="34" charset="0"/>
                <a:ea typeface="Calibri" panose="020F0502020204030204" pitchFamily="34" charset="0"/>
              </a:rPr>
              <a:t>Anti-malware is software whose function is to detect, protect and remove this type of malicious software.</a:t>
            </a:r>
          </a:p>
          <a:p>
            <a:pPr algn="just"/>
            <a:r>
              <a:rPr lang="en-GB" dirty="0"/>
              <a:t>There are numerous types of malware, which we will explore in the following slides.</a:t>
            </a:r>
          </a:p>
          <a:p>
            <a:pPr marL="0" indent="0" algn="just">
              <a:buNone/>
            </a:pPr>
            <a:endParaRPr lang="es-ES" dirty="0"/>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types of malwares</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11" name="Imagen 10">
            <a:extLst>
              <a:ext uri="{FF2B5EF4-FFF2-40B4-BE49-F238E27FC236}">
                <a16:creationId xmlns:a16="http://schemas.microsoft.com/office/drawing/2014/main" id="{96DB37B0-3ABF-EFB0-1F67-DA3EEEE873EB}"/>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14237" y="1868890"/>
            <a:ext cx="6096000" cy="4057650"/>
          </a:xfrm>
          <a:prstGeom prst="rect">
            <a:avLst/>
          </a:prstGeom>
        </p:spPr>
      </p:pic>
      <p:pic>
        <p:nvPicPr>
          <p:cNvPr id="2" name="Imagen 1" descr="Texto&#10;&#10;Descripción generada automáticamente">
            <a:extLst>
              <a:ext uri="{FF2B5EF4-FFF2-40B4-BE49-F238E27FC236}">
                <a16:creationId xmlns:a16="http://schemas.microsoft.com/office/drawing/2014/main" id="{1C403F6B-8813-1981-B02F-8992738DC24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370713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15">
            <a:extLst>
              <a:ext uri="{FF2B5EF4-FFF2-40B4-BE49-F238E27FC236}">
                <a16:creationId xmlns:a16="http://schemas.microsoft.com/office/drawing/2014/main" id="{F0E7445C-2394-B6AE-A5B5-749CD4F54FB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61467" y="3782937"/>
            <a:ext cx="3094457" cy="2320843"/>
          </a:xfrm>
          <a:prstGeom prst="rect">
            <a:avLst/>
          </a:prstGeom>
        </p:spPr>
      </p:pic>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6288147" y="1886817"/>
            <a:ext cx="4937760" cy="736282"/>
          </a:xfrm>
        </p:spPr>
        <p:txBody>
          <a:bodyPr/>
          <a:lstStyle/>
          <a:p>
            <a:r>
              <a:rPr lang="es-ES"/>
              <a:t>Trojan</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6288147" y="2437790"/>
            <a:ext cx="4937760" cy="2093137"/>
          </a:xfrm>
        </p:spPr>
        <p:txBody>
          <a:bodyPr>
            <a:normAutofit/>
          </a:bodyPr>
          <a:lstStyle/>
          <a:p>
            <a:pPr algn="just"/>
            <a:r>
              <a:rPr lang="en-GB" dirty="0"/>
              <a:t>This type of malware enters the system as a harmless file or software, and performs unwanted actions in the background, such as deleting files or downloading other malware.</a:t>
            </a:r>
            <a:endParaRPr lang="es-ES" dirty="0"/>
          </a:p>
        </p:txBody>
      </p:sp>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888347"/>
            <a:ext cx="4937760" cy="736282"/>
          </a:xfrm>
        </p:spPr>
        <p:txBody>
          <a:bodyPr/>
          <a:lstStyle/>
          <a:p>
            <a:r>
              <a:rPr lang="es-ES"/>
              <a:t>Computer virus</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437791"/>
            <a:ext cx="4937760" cy="1418948"/>
          </a:xfrm>
        </p:spPr>
        <p:txBody>
          <a:bodyPr>
            <a:normAutofit/>
          </a:bodyPr>
          <a:lstStyle/>
          <a:p>
            <a:pPr algn="just"/>
            <a:r>
              <a:rPr lang="en-GB" dirty="0"/>
              <a:t>This type of malware aims to alter the functioning of the device, and requires user interaction to spread to other files and systems.</a:t>
            </a:r>
            <a:endParaRPr lang="es-ES" dirty="0"/>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types of malwares</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7" name="Marcador de texto 4">
            <a:extLst>
              <a:ext uri="{FF2B5EF4-FFF2-40B4-BE49-F238E27FC236}">
                <a16:creationId xmlns:a16="http://schemas.microsoft.com/office/drawing/2014/main" id="{4D70C93B-EC93-C98A-5875-E1373170F46C}"/>
              </a:ext>
            </a:extLst>
          </p:cNvPr>
          <p:cNvSpPr txBox="1">
            <a:spLocks/>
          </p:cNvSpPr>
          <p:nvPr/>
        </p:nvSpPr>
        <p:spPr>
          <a:xfrm>
            <a:off x="1096963" y="3540039"/>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Computer worm</a:t>
            </a:r>
          </a:p>
        </p:txBody>
      </p:sp>
      <p:sp>
        <p:nvSpPr>
          <p:cNvPr id="18" name="Marcador de contenido 5">
            <a:extLst>
              <a:ext uri="{FF2B5EF4-FFF2-40B4-BE49-F238E27FC236}">
                <a16:creationId xmlns:a16="http://schemas.microsoft.com/office/drawing/2014/main" id="{331AF26C-6058-6FC1-79C9-D33E18EDB3DD}"/>
              </a:ext>
            </a:extLst>
          </p:cNvPr>
          <p:cNvSpPr txBox="1">
            <a:spLocks/>
          </p:cNvSpPr>
          <p:nvPr/>
        </p:nvSpPr>
        <p:spPr>
          <a:xfrm>
            <a:off x="1096963" y="4146391"/>
            <a:ext cx="4937760" cy="198784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GB" dirty="0"/>
              <a:t>Is able to replicate and move from one infected device to others across the network. It often comes from infected USB drives, email attachments, or even websites.</a:t>
            </a:r>
            <a:endParaRPr lang="es-ES" dirty="0"/>
          </a:p>
        </p:txBody>
      </p:sp>
      <p:pic>
        <p:nvPicPr>
          <p:cNvPr id="2" name="Imagen 1" descr="Texto&#10;&#10;Descripción generada automáticamente">
            <a:extLst>
              <a:ext uri="{FF2B5EF4-FFF2-40B4-BE49-F238E27FC236}">
                <a16:creationId xmlns:a16="http://schemas.microsoft.com/office/drawing/2014/main" id="{F3A03A2F-71F0-B1A7-8B75-0B19A5BE135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4127398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6288147" y="1776435"/>
            <a:ext cx="4937760" cy="736282"/>
          </a:xfrm>
        </p:spPr>
        <p:txBody>
          <a:bodyPr/>
          <a:lstStyle/>
          <a:p>
            <a:r>
              <a:rPr lang="es-ES"/>
              <a:t>Spyware</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6288147" y="2346281"/>
            <a:ext cx="4937760" cy="1797111"/>
          </a:xfrm>
        </p:spPr>
        <p:txBody>
          <a:bodyPr>
            <a:normAutofit/>
          </a:bodyPr>
          <a:lstStyle/>
          <a:p>
            <a:pPr algn="just"/>
            <a:r>
              <a:rPr lang="en-GB"/>
              <a:t>As the name suggests, this type of malware spies on the infected device, collecting information about the user's activity. It usually comes from spam or fraudulent download websites.</a:t>
            </a:r>
            <a:endParaRPr lang="es-ES"/>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types of malwares</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7" name="Marcador de texto 4">
            <a:extLst>
              <a:ext uri="{FF2B5EF4-FFF2-40B4-BE49-F238E27FC236}">
                <a16:creationId xmlns:a16="http://schemas.microsoft.com/office/drawing/2014/main" id="{4D70C93B-EC93-C98A-5875-E1373170F46C}"/>
              </a:ext>
            </a:extLst>
          </p:cNvPr>
          <p:cNvSpPr txBox="1">
            <a:spLocks/>
          </p:cNvSpPr>
          <p:nvPr/>
        </p:nvSpPr>
        <p:spPr>
          <a:xfrm>
            <a:off x="1158240" y="3763354"/>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Adware</a:t>
            </a:r>
          </a:p>
        </p:txBody>
      </p:sp>
      <p:sp>
        <p:nvSpPr>
          <p:cNvPr id="18" name="Marcador de contenido 5">
            <a:extLst>
              <a:ext uri="{FF2B5EF4-FFF2-40B4-BE49-F238E27FC236}">
                <a16:creationId xmlns:a16="http://schemas.microsoft.com/office/drawing/2014/main" id="{331AF26C-6058-6FC1-79C9-D33E18EDB3DD}"/>
              </a:ext>
            </a:extLst>
          </p:cNvPr>
          <p:cNvSpPr txBox="1">
            <a:spLocks/>
          </p:cNvSpPr>
          <p:nvPr/>
        </p:nvSpPr>
        <p:spPr>
          <a:xfrm>
            <a:off x="1158240" y="4369706"/>
            <a:ext cx="4937760" cy="198784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GB" dirty="0"/>
              <a:t>Malware that tracks the user's browser and download history in order to display unwanted ads or banners for the user to click on. They usually infect devices via infected websites or fraudulent download websites.</a:t>
            </a:r>
            <a:endParaRPr lang="es-ES" dirty="0"/>
          </a:p>
        </p:txBody>
      </p:sp>
      <p:sp>
        <p:nvSpPr>
          <p:cNvPr id="15" name="Marcador de texto 2">
            <a:extLst>
              <a:ext uri="{FF2B5EF4-FFF2-40B4-BE49-F238E27FC236}">
                <a16:creationId xmlns:a16="http://schemas.microsoft.com/office/drawing/2014/main" id="{75AF54C4-1780-EA36-6F62-069D4827E3AB}"/>
              </a:ext>
            </a:extLst>
          </p:cNvPr>
          <p:cNvSpPr txBox="1">
            <a:spLocks/>
          </p:cNvSpPr>
          <p:nvPr/>
        </p:nvSpPr>
        <p:spPr>
          <a:xfrm>
            <a:off x="6288147" y="3724574"/>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Ransomware</a:t>
            </a:r>
          </a:p>
        </p:txBody>
      </p:sp>
      <p:sp>
        <p:nvSpPr>
          <p:cNvPr id="19" name="Marcador de contenido 3">
            <a:extLst>
              <a:ext uri="{FF2B5EF4-FFF2-40B4-BE49-F238E27FC236}">
                <a16:creationId xmlns:a16="http://schemas.microsoft.com/office/drawing/2014/main" id="{AF189E9A-6FDC-C3EB-A85A-BA41BD87F6BB}"/>
              </a:ext>
            </a:extLst>
          </p:cNvPr>
          <p:cNvSpPr txBox="1">
            <a:spLocks/>
          </p:cNvSpPr>
          <p:nvPr/>
        </p:nvSpPr>
        <p:spPr>
          <a:xfrm>
            <a:off x="6288147" y="4334130"/>
            <a:ext cx="4937760" cy="185247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GB" dirty="0"/>
              <a:t>A dangerous type of malware that encrypts files on the device's hard drive and restricts access to the user, demanding a ransom, usually in cryptocurrencies, in exchange for decrypting the files. A well-known case is that of </a:t>
            </a:r>
            <a:r>
              <a:rPr lang="en-GB" b="1" dirty="0" err="1">
                <a:hlinkClick r:id="rId3"/>
              </a:rPr>
              <a:t>WannaCry</a:t>
            </a:r>
            <a:r>
              <a:rPr lang="en-GB" dirty="0"/>
              <a:t>.</a:t>
            </a:r>
            <a:endParaRPr lang="es-ES" dirty="0"/>
          </a:p>
        </p:txBody>
      </p:sp>
      <p:pic>
        <p:nvPicPr>
          <p:cNvPr id="23" name="Imagen 22">
            <a:extLst>
              <a:ext uri="{FF2B5EF4-FFF2-40B4-BE49-F238E27FC236}">
                <a16:creationId xmlns:a16="http://schemas.microsoft.com/office/drawing/2014/main" id="{37847EAB-B8F4-E923-13E3-AD8A0DAA58E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650603" y="2057002"/>
            <a:ext cx="1976517" cy="1667572"/>
          </a:xfrm>
          <a:prstGeom prst="rect">
            <a:avLst/>
          </a:prstGeom>
        </p:spPr>
      </p:pic>
      <p:pic>
        <p:nvPicPr>
          <p:cNvPr id="25" name="Imagen 24">
            <a:extLst>
              <a:ext uri="{FF2B5EF4-FFF2-40B4-BE49-F238E27FC236}">
                <a16:creationId xmlns:a16="http://schemas.microsoft.com/office/drawing/2014/main" id="{8A2465F6-CF18-99A4-0EDB-382CCAADA6C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627120" y="2083134"/>
            <a:ext cx="1862355" cy="1862355"/>
          </a:xfrm>
          <a:prstGeom prst="rect">
            <a:avLst/>
          </a:prstGeom>
        </p:spPr>
      </p:pic>
      <p:pic>
        <p:nvPicPr>
          <p:cNvPr id="2" name="Imagen 1" descr="Texto&#10;&#10;Descripción generada automáticamente">
            <a:extLst>
              <a:ext uri="{FF2B5EF4-FFF2-40B4-BE49-F238E27FC236}">
                <a16:creationId xmlns:a16="http://schemas.microsoft.com/office/drawing/2014/main" id="{DEC95553-3744-DF9E-BED4-62A1B18DD24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594893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the workplace</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4"/>
            <a:ext cx="6050140" cy="4023360"/>
          </a:xfrm>
        </p:spPr>
        <p:txBody>
          <a:bodyPr>
            <a:normAutofit/>
          </a:bodyPr>
          <a:lstStyle/>
          <a:p>
            <a:pPr algn="just">
              <a:lnSpc>
                <a:spcPct val="107000"/>
              </a:lnSpc>
              <a:spcAft>
                <a:spcPts val="800"/>
              </a:spcAft>
            </a:pPr>
            <a:r>
              <a:rPr lang="en-GB" b="1" dirty="0">
                <a:effectLst/>
                <a:latin typeface="Calibri" panose="020F0502020204030204" pitchFamily="34" charset="0"/>
                <a:ea typeface="Calibri" panose="020F0502020204030204" pitchFamily="34" charset="0"/>
                <a:cs typeface="Calibri" panose="020F0502020204030204" pitchFamily="34" charset="0"/>
              </a:rPr>
              <a:t>Cybersecurity is the responsibility of everyone in a company</a:t>
            </a:r>
            <a:r>
              <a:rPr lang="en-GB" dirty="0">
                <a:effectLst/>
                <a:latin typeface="Calibri" panose="020F0502020204030204" pitchFamily="34" charset="0"/>
                <a:ea typeface="Calibri" panose="020F0502020204030204" pitchFamily="34" charset="0"/>
                <a:cs typeface="Calibri" panose="020F0502020204030204" pitchFamily="34" charset="0"/>
              </a:rPr>
              <a:t>, both management and employees, so it must also be part of the company's working culture.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Both in the office and at home, it is absolutely necessary to comply with a series of </a:t>
            </a:r>
            <a:r>
              <a:rPr lang="en-GB" b="1" dirty="0">
                <a:effectLst/>
                <a:latin typeface="Calibri" panose="020F0502020204030204" pitchFamily="34" charset="0"/>
                <a:ea typeface="Calibri" panose="020F0502020204030204" pitchFamily="34" charset="0"/>
                <a:cs typeface="Calibri" panose="020F0502020204030204" pitchFamily="34" charset="0"/>
              </a:rPr>
              <a:t>basic measures within the framework of a cybersecurity plan</a:t>
            </a:r>
            <a:r>
              <a:rPr lang="en-GB" dirty="0">
                <a:effectLst/>
                <a:latin typeface="Calibri" panose="020F0502020204030204" pitchFamily="34" charset="0"/>
                <a:ea typeface="Calibri" panose="020F0502020204030204" pitchFamily="34" charset="0"/>
                <a:cs typeface="Calibri" panose="020F0502020204030204" pitchFamily="34" charset="0"/>
              </a:rPr>
              <a:t> for the proper functioning of the business.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The following is a </a:t>
            </a:r>
            <a:r>
              <a:rPr lang="en-GB" b="1" dirty="0">
                <a:effectLst/>
                <a:latin typeface="Calibri" panose="020F0502020204030204" pitchFamily="34" charset="0"/>
                <a:ea typeface="Calibri" panose="020F0502020204030204" pitchFamily="34" charset="0"/>
                <a:cs typeface="Calibri" panose="020F0502020204030204" pitchFamily="34" charset="0"/>
              </a:rPr>
              <a:t>basic cybersecurity plan</a:t>
            </a:r>
            <a:r>
              <a:rPr lang="en-GB" dirty="0">
                <a:effectLst/>
                <a:latin typeface="Calibri" panose="020F0502020204030204" pitchFamily="34" charset="0"/>
                <a:ea typeface="Calibri" panose="020F0502020204030204" pitchFamily="34" charset="0"/>
                <a:cs typeface="Calibri" panose="020F0502020204030204" pitchFamily="34" charset="0"/>
              </a:rPr>
              <a:t> to follow to maintain the integrity of the company's information:</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a:p>
          <a:p>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n 9">
            <a:extLst>
              <a:ext uri="{FF2B5EF4-FFF2-40B4-BE49-F238E27FC236}">
                <a16:creationId xmlns:a16="http://schemas.microsoft.com/office/drawing/2014/main" id="{2D5F401C-E027-643F-7AFC-A79E1834CC9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620419" y="1912526"/>
            <a:ext cx="3535261" cy="3603072"/>
          </a:xfrm>
          <a:prstGeom prst="rect">
            <a:avLst/>
          </a:prstGeom>
        </p:spPr>
      </p:pic>
      <p:pic>
        <p:nvPicPr>
          <p:cNvPr id="3" name="Imagen 2" descr="Texto&#10;&#10;Descripción generada automáticamente">
            <a:extLst>
              <a:ext uri="{FF2B5EF4-FFF2-40B4-BE49-F238E27FC236}">
                <a16:creationId xmlns:a16="http://schemas.microsoft.com/office/drawing/2014/main" id="{09513909-8C03-9F1C-C424-EA822132064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308726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the workplace</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208014" y="1762683"/>
            <a:ext cx="4900629" cy="4418436"/>
          </a:xfrm>
        </p:spPr>
        <p:txBody>
          <a:bodyPr>
            <a:normAutofit lnSpcReduction="10000"/>
          </a:bodyPr>
          <a:lstStyle/>
          <a:p>
            <a:pPr marL="342900" lvl="0" indent="-342900" algn="just">
              <a:lnSpc>
                <a:spcPct val="107000"/>
              </a:lnSpc>
              <a:spcAft>
                <a:spcPts val="800"/>
              </a:spcAft>
              <a:buFont typeface="+mj-lt"/>
              <a:buAutoNum type="arabicPeriod"/>
              <a:tabLst>
                <a:tab pos="457200" algn="l"/>
              </a:tabLst>
            </a:pPr>
            <a:r>
              <a:rPr lang="en-GB" b="1">
                <a:effectLst/>
                <a:latin typeface="Calibri" panose="020F0502020204030204" pitchFamily="34" charset="0"/>
                <a:ea typeface="Calibri" panose="020F0502020204030204" pitchFamily="34" charset="0"/>
                <a:cs typeface="Calibri" panose="020F0502020204030204" pitchFamily="34" charset="0"/>
              </a:rPr>
              <a:t>Inform about the company’s cybersecurity policies. </a:t>
            </a:r>
            <a:r>
              <a:rPr lang="en-GB">
                <a:effectLst/>
                <a:latin typeface="Calibri" panose="020F0502020204030204" pitchFamily="34" charset="0"/>
                <a:ea typeface="Calibri" panose="020F0502020204030204" pitchFamily="34" charset="0"/>
                <a:cs typeface="Calibri" panose="020F0502020204030204" pitchFamily="34" charset="0"/>
              </a:rPr>
              <a:t>Each company has unique needs, so cybersecurity policies should be developed and followed by all employees and managers to create a culture of cybersecurity.</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GB" b="1">
                <a:effectLst/>
                <a:latin typeface="Calibri" panose="020F0502020204030204" pitchFamily="34" charset="0"/>
                <a:ea typeface="Calibri" panose="020F0502020204030204" pitchFamily="34" charset="0"/>
                <a:cs typeface="Calibri" panose="020F0502020204030204" pitchFamily="34" charset="0"/>
              </a:rPr>
              <a:t>Update the software of the devices. </a:t>
            </a:r>
            <a:r>
              <a:rPr lang="en-GB">
                <a:effectLst/>
                <a:latin typeface="Calibri" panose="020F0502020204030204" pitchFamily="34" charset="0"/>
                <a:ea typeface="Calibri" panose="020F0502020204030204" pitchFamily="34" charset="0"/>
                <a:cs typeface="Calibri" panose="020F0502020204030204" pitchFamily="34" charset="0"/>
              </a:rPr>
              <a:t>Keeping all applications and operating systems up to date prevents vulnerabilities.</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GB" b="1">
                <a:effectLst/>
                <a:latin typeface="Calibri" panose="020F0502020204030204" pitchFamily="34" charset="0"/>
                <a:ea typeface="Calibri" panose="020F0502020204030204" pitchFamily="34" charset="0"/>
                <a:cs typeface="Calibri" panose="020F0502020204030204" pitchFamily="34" charset="0"/>
              </a:rPr>
              <a:t>Setting up a firewall. </a:t>
            </a:r>
            <a:r>
              <a:rPr lang="en-GB">
                <a:effectLst/>
                <a:latin typeface="Calibri" panose="020F0502020204030204" pitchFamily="34" charset="0"/>
                <a:ea typeface="Calibri" panose="020F0502020204030204" pitchFamily="34" charset="0"/>
                <a:cs typeface="Calibri" panose="020F0502020204030204" pitchFamily="34" charset="0"/>
              </a:rPr>
              <a:t>A firewall will provide additional protection when navigating the Internet.</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ES"/>
          </a:p>
          <a:p>
            <a:endParaRPr lang="es-ES"/>
          </a:p>
          <a:p>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1" name="Marcador de contenido 11">
            <a:extLst>
              <a:ext uri="{FF2B5EF4-FFF2-40B4-BE49-F238E27FC236}">
                <a16:creationId xmlns:a16="http://schemas.microsoft.com/office/drawing/2014/main" id="{638E72F6-C62E-65CC-A631-F0360B57BFA7}"/>
              </a:ext>
            </a:extLst>
          </p:cNvPr>
          <p:cNvSpPr txBox="1">
            <a:spLocks/>
          </p:cNvSpPr>
          <p:nvPr/>
        </p:nvSpPr>
        <p:spPr>
          <a:xfrm>
            <a:off x="6456167" y="1762683"/>
            <a:ext cx="4699513" cy="431933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0" indent="-457200" algn="just">
              <a:lnSpc>
                <a:spcPct val="107000"/>
              </a:lnSpc>
              <a:spcAft>
                <a:spcPts val="800"/>
              </a:spcAft>
              <a:buFont typeface="+mj-lt"/>
              <a:buAutoNum type="arabicPeriod" startAt="4"/>
              <a:tabLst>
                <a:tab pos="457200" algn="l"/>
              </a:tabLst>
            </a:pPr>
            <a:r>
              <a:rPr lang="en-GB" b="1">
                <a:effectLst/>
                <a:latin typeface="Calibri" panose="020F0502020204030204" pitchFamily="34" charset="0"/>
                <a:ea typeface="Calibri" panose="020F0502020204030204" pitchFamily="34" charset="0"/>
                <a:cs typeface="Calibri" panose="020F0502020204030204" pitchFamily="34" charset="0"/>
              </a:rPr>
              <a:t>Make regular backups. </a:t>
            </a:r>
            <a:r>
              <a:rPr lang="en-GB">
                <a:effectLst/>
                <a:latin typeface="Calibri" panose="020F0502020204030204" pitchFamily="34" charset="0"/>
                <a:ea typeface="Calibri" panose="020F0502020204030204" pitchFamily="34" charset="0"/>
                <a:cs typeface="Calibri" panose="020F0502020204030204" pitchFamily="34" charset="0"/>
              </a:rPr>
              <a:t>In case of data loss, backups will help restore normality quickly.</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4"/>
              <a:tabLst>
                <a:tab pos="457200" algn="l"/>
              </a:tabLst>
            </a:pPr>
            <a:r>
              <a:rPr lang="en-GB" b="1">
                <a:effectLst/>
                <a:latin typeface="Calibri" panose="020F0502020204030204" pitchFamily="34" charset="0"/>
                <a:ea typeface="Calibri" panose="020F0502020204030204" pitchFamily="34" charset="0"/>
                <a:cs typeface="Calibri" panose="020F0502020204030204" pitchFamily="34" charset="0"/>
              </a:rPr>
              <a:t>Securing wifi networks. </a:t>
            </a:r>
            <a:r>
              <a:rPr lang="en-GB">
                <a:effectLst/>
                <a:latin typeface="Calibri" panose="020F0502020204030204" pitchFamily="34" charset="0"/>
                <a:ea typeface="Calibri" panose="020F0502020204030204" pitchFamily="34" charset="0"/>
                <a:cs typeface="Calibri" panose="020F0502020204030204" pitchFamily="34" charset="0"/>
              </a:rPr>
              <a:t>Wifi networks used in day-to-day activities shall be properly configured to be sufficiently secure against third parties.</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Font typeface="Calibri" panose="020F0502020204030204" pitchFamily="34" charset="0"/>
              <a:buNone/>
            </a:pPr>
            <a:endParaRPr lang="es-ES"/>
          </a:p>
          <a:p>
            <a:endParaRPr lang="es-ES"/>
          </a:p>
          <a:p>
            <a:endParaRPr lang="es-ES"/>
          </a:p>
        </p:txBody>
      </p:sp>
      <p:pic>
        <p:nvPicPr>
          <p:cNvPr id="4" name="Imagen 3" descr="Icono&#10;&#10;Descripción generada automáticamente">
            <a:extLst>
              <a:ext uri="{FF2B5EF4-FFF2-40B4-BE49-F238E27FC236}">
                <a16:creationId xmlns:a16="http://schemas.microsoft.com/office/drawing/2014/main" id="{00F6820F-B8C1-A6E4-0333-507E7FCF855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15881" y="4569972"/>
            <a:ext cx="1941427" cy="1694198"/>
          </a:xfrm>
          <a:prstGeom prst="rect">
            <a:avLst/>
          </a:prstGeom>
        </p:spPr>
      </p:pic>
      <p:pic>
        <p:nvPicPr>
          <p:cNvPr id="7" name="Imagen 6" descr="Imagen que contiene Interfaz de usuario gráfica&#10;&#10;Descripción generada automáticamente">
            <a:extLst>
              <a:ext uri="{FF2B5EF4-FFF2-40B4-BE49-F238E27FC236}">
                <a16:creationId xmlns:a16="http://schemas.microsoft.com/office/drawing/2014/main" id="{4DC97A39-4143-A75E-5A16-C2F407B9A1C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35068" y="4314887"/>
            <a:ext cx="1309795" cy="1309795"/>
          </a:xfrm>
          <a:prstGeom prst="rect">
            <a:avLst/>
          </a:prstGeom>
        </p:spPr>
      </p:pic>
      <p:pic>
        <p:nvPicPr>
          <p:cNvPr id="3" name="Imagen 2" descr="Texto&#10;&#10;Descripción generada automáticamente">
            <a:extLst>
              <a:ext uri="{FF2B5EF4-FFF2-40B4-BE49-F238E27FC236}">
                <a16:creationId xmlns:a16="http://schemas.microsoft.com/office/drawing/2014/main" id="{792A538C-A4E8-268C-9943-FE12D6358E2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840729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the workplace</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208014" y="1762683"/>
            <a:ext cx="9947666" cy="4418436"/>
          </a:xfrm>
        </p:spPr>
        <p:txBody>
          <a:bodyPr>
            <a:normAutofit lnSpcReduction="10000"/>
          </a:bodyPr>
          <a:lstStyle/>
          <a:p>
            <a:pPr marL="457200" lvl="0" indent="-457200" algn="just">
              <a:lnSpc>
                <a:spcPct val="107000"/>
              </a:lnSpc>
              <a:spcAft>
                <a:spcPts val="800"/>
              </a:spcAft>
              <a:buFont typeface="+mj-lt"/>
              <a:buAutoNum type="arabicPeriod" startAt="6"/>
              <a:tabLst>
                <a:tab pos="457200" algn="l"/>
              </a:tabLst>
            </a:pPr>
            <a:r>
              <a:rPr lang="en-GB" b="1" dirty="0">
                <a:effectLst/>
                <a:latin typeface="Calibri" panose="020F0502020204030204" pitchFamily="34" charset="0"/>
                <a:ea typeface="Calibri" panose="020F0502020204030204" pitchFamily="34" charset="0"/>
                <a:cs typeface="Calibri" panose="020F0502020204030204" pitchFamily="34" charset="0"/>
              </a:rPr>
              <a:t>Install anti-malware software. </a:t>
            </a:r>
            <a:r>
              <a:rPr lang="en-GB" dirty="0">
                <a:effectLst/>
                <a:latin typeface="Calibri" panose="020F0502020204030204" pitchFamily="34" charset="0"/>
                <a:ea typeface="Calibri" panose="020F0502020204030204" pitchFamily="34" charset="0"/>
                <a:cs typeface="Calibri" panose="020F0502020204030204" pitchFamily="34" charset="0"/>
              </a:rPr>
              <a:t>To protect against possible attacks.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6"/>
              <a:tabLst>
                <a:tab pos="457200" algn="l"/>
              </a:tabLst>
            </a:pPr>
            <a:r>
              <a:rPr lang="en-GB" b="1" dirty="0">
                <a:effectLst/>
                <a:latin typeface="Calibri" panose="020F0502020204030204" pitchFamily="34" charset="0"/>
                <a:ea typeface="Calibri" panose="020F0502020204030204" pitchFamily="34" charset="0"/>
                <a:cs typeface="Calibri" panose="020F0502020204030204" pitchFamily="34" charset="0"/>
              </a:rPr>
              <a:t>Develop an action plan for mobile devices. </a:t>
            </a:r>
            <a:r>
              <a:rPr lang="en-GB" dirty="0">
                <a:effectLst/>
                <a:latin typeface="Calibri" panose="020F0502020204030204" pitchFamily="34" charset="0"/>
                <a:ea typeface="Calibri" panose="020F0502020204030204" pitchFamily="34" charset="0"/>
                <a:cs typeface="Calibri" panose="020F0502020204030204" pitchFamily="34" charset="0"/>
              </a:rPr>
              <a:t>Cybersecurity is not only for computers, but also for mobile devices such as smartphones and tablets, which must also be protected.</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6"/>
              <a:tabLst>
                <a:tab pos="457200" algn="l"/>
              </a:tabLst>
            </a:pPr>
            <a:r>
              <a:rPr lang="en-GB" b="1" dirty="0">
                <a:effectLst/>
                <a:latin typeface="Calibri" panose="020F0502020204030204" pitchFamily="34" charset="0"/>
                <a:ea typeface="Calibri" panose="020F0502020204030204" pitchFamily="34" charset="0"/>
                <a:cs typeface="Calibri" panose="020F0502020204030204" pitchFamily="34" charset="0"/>
              </a:rPr>
              <a:t>Implement procedures for the protection of information. </a:t>
            </a:r>
            <a:r>
              <a:rPr lang="en-GB" dirty="0">
                <a:effectLst/>
                <a:latin typeface="Calibri" panose="020F0502020204030204" pitchFamily="34" charset="0"/>
                <a:ea typeface="Calibri" panose="020F0502020204030204" pitchFamily="34" charset="0"/>
                <a:cs typeface="Calibri" panose="020F0502020204030204" pitchFamily="34" charset="0"/>
              </a:rPr>
              <a:t>Procedures to be followed in case of cybersecurity incidents should be established.</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6"/>
              <a:tabLst>
                <a:tab pos="457200" algn="l"/>
              </a:tabLst>
            </a:pPr>
            <a:r>
              <a:rPr lang="en-GB" b="1" dirty="0">
                <a:effectLst/>
                <a:latin typeface="Calibri" panose="020F0502020204030204" pitchFamily="34" charset="0"/>
                <a:ea typeface="Calibri" panose="020F0502020204030204" pitchFamily="34" charset="0"/>
                <a:cs typeface="Calibri" panose="020F0502020204030204" pitchFamily="34" charset="0"/>
              </a:rPr>
              <a:t>Use strong passwords. </a:t>
            </a:r>
            <a:r>
              <a:rPr lang="en-GB" dirty="0">
                <a:effectLst/>
                <a:latin typeface="Calibri" panose="020F0502020204030204" pitchFamily="34" charset="0"/>
                <a:ea typeface="Calibri" panose="020F0502020204030204" pitchFamily="34" charset="0"/>
                <a:cs typeface="Calibri" panose="020F0502020204030204" pitchFamily="34" charset="0"/>
              </a:rPr>
              <a:t>They should combine numbers, letters and special characters. One way to check if passwords are secure is the website </a:t>
            </a:r>
            <a:r>
              <a:rPr lang="en-GB"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https://password.kaspersky.com/</a:t>
            </a:r>
            <a:r>
              <a:rPr lang="en-GB" dirty="0">
                <a:effectLst/>
                <a:latin typeface="Calibri" panose="020F0502020204030204" pitchFamily="34" charset="0"/>
                <a:ea typeface="Calibri" panose="020F0502020204030204" pitchFamily="34" charset="0"/>
                <a:cs typeface="Calibri" panose="020F0502020204030204" pitchFamily="34"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6"/>
              <a:tabLst>
                <a:tab pos="457200" algn="l"/>
              </a:tabLst>
            </a:pPr>
            <a:r>
              <a:rPr lang="en-GB" b="1" dirty="0">
                <a:effectLst/>
                <a:latin typeface="Calibri" panose="020F0502020204030204" pitchFamily="34" charset="0"/>
                <a:ea typeface="Calibri" panose="020F0502020204030204" pitchFamily="34" charset="0"/>
                <a:cs typeface="Calibri" panose="020F0502020204030204" pitchFamily="34" charset="0"/>
              </a:rPr>
              <a:t>Restricting permissions for software installation. </a:t>
            </a:r>
            <a:r>
              <a:rPr lang="en-GB" dirty="0">
                <a:effectLst/>
                <a:latin typeface="Calibri" panose="020F0502020204030204" pitchFamily="34" charset="0"/>
                <a:ea typeface="Calibri" panose="020F0502020204030204" pitchFamily="34" charset="0"/>
                <a:cs typeface="Calibri" panose="020F0502020204030204" pitchFamily="34" charset="0"/>
              </a:rPr>
              <a:t>Employees should have limited access when installing new software, in order to prevent the installation of fraudulent applications that could infect network devices.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S" b="1" dirty="0"/>
          </a:p>
          <a:p>
            <a:pPr marL="0" indent="0" algn="just">
              <a:buNone/>
            </a:pPr>
            <a:endParaRPr lang="es-ES" dirty="0"/>
          </a:p>
          <a:p>
            <a:endParaRPr lang="es-ES" dirty="0"/>
          </a:p>
          <a:p>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EA29B020-08EA-96DD-1870-34575B576D5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3095041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4716291" cy="4418437"/>
          </a:xfrm>
        </p:spPr>
        <p:txBody>
          <a:bodyPr>
            <a:normAutofit/>
          </a:bodyPr>
          <a:lstStyle/>
          <a:p>
            <a:pPr algn="just">
              <a:lnSpc>
                <a:spcPct val="107000"/>
              </a:lnSpc>
              <a:spcAft>
                <a:spcPts val="800"/>
              </a:spcAft>
            </a:pPr>
            <a:r>
              <a:rPr lang="en-GB" b="1">
                <a:effectLst/>
                <a:latin typeface="Calibri" panose="020F0502020204030204" pitchFamily="34" charset="0"/>
                <a:ea typeface="Calibri" panose="020F0502020204030204" pitchFamily="34" charset="0"/>
                <a:cs typeface="Calibri" panose="020F0502020204030204" pitchFamily="34" charset="0"/>
              </a:rPr>
              <a:t>When working remotely, cybersecurity is even more important</a:t>
            </a:r>
            <a:r>
              <a:rPr lang="en-GB">
                <a:effectLst/>
                <a:latin typeface="Calibri" panose="020F0502020204030204" pitchFamily="34" charset="0"/>
                <a:ea typeface="Calibri" panose="020F0502020204030204" pitchFamily="34" charset="0"/>
                <a:cs typeface="Calibri" panose="020F0502020204030204" pitchFamily="34" charset="0"/>
              </a:rPr>
              <a:t>,</a:t>
            </a:r>
            <a:r>
              <a:rPr lang="en-GB" b="1">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as when working from home there is not the same control over the company's cybersecurity procedures and policies, networks are less secure, there may be configuration errors, lack of training, among others.</a:t>
            </a:r>
            <a:r>
              <a:rPr lang="en-GB" b="1">
                <a:effectLst/>
                <a:latin typeface="Calibri" panose="020F0502020204030204" pitchFamily="34" charset="0"/>
                <a:ea typeface="Calibri" panose="020F0502020204030204" pitchFamily="34" charset="0"/>
                <a:cs typeface="Calibri" panose="020F0502020204030204" pitchFamily="34" charset="0"/>
              </a:rPr>
              <a:t> </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a:effectLst/>
                <a:latin typeface="Calibri" panose="020F0502020204030204" pitchFamily="34" charset="0"/>
                <a:ea typeface="Calibri" panose="020F0502020204030204" pitchFamily="34" charset="0"/>
                <a:cs typeface="Calibri" panose="020F0502020204030204" pitchFamily="34" charset="0"/>
              </a:rPr>
              <a:t>This is why new measures must be considered to ensure that the following </a:t>
            </a:r>
            <a:r>
              <a:rPr lang="en-GB" b="1">
                <a:effectLst/>
                <a:latin typeface="Calibri" panose="020F0502020204030204" pitchFamily="34" charset="0"/>
                <a:ea typeface="Calibri" panose="020F0502020204030204" pitchFamily="34" charset="0"/>
                <a:cs typeface="Calibri" panose="020F0502020204030204" pitchFamily="34" charset="0"/>
              </a:rPr>
              <a:t>cybersecurity objectives for remote access to information</a:t>
            </a:r>
            <a:r>
              <a:rPr lang="en-GB">
                <a:effectLst/>
                <a:latin typeface="Calibri" panose="020F0502020204030204" pitchFamily="34" charset="0"/>
                <a:ea typeface="Calibri" panose="020F0502020204030204" pitchFamily="34" charset="0"/>
                <a:cs typeface="Calibri" panose="020F0502020204030204" pitchFamily="34" charset="0"/>
              </a:rPr>
              <a:t> can be met:</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ES"/>
          </a:p>
          <a:p>
            <a:pPr algn="just"/>
            <a:endParaRPr lang="es-ES"/>
          </a:p>
          <a:p>
            <a:pPr marL="0" indent="0">
              <a:buNone/>
            </a:pPr>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1" name="Marcador de contenido 11">
            <a:extLst>
              <a:ext uri="{FF2B5EF4-FFF2-40B4-BE49-F238E27FC236}">
                <a16:creationId xmlns:a16="http://schemas.microsoft.com/office/drawing/2014/main" id="{D4A943F1-D551-E85D-B359-9DF7AEB4D4AE}"/>
              </a:ext>
            </a:extLst>
          </p:cNvPr>
          <p:cNvSpPr txBox="1">
            <a:spLocks/>
          </p:cNvSpPr>
          <p:nvPr/>
        </p:nvSpPr>
        <p:spPr>
          <a:xfrm>
            <a:off x="3975211" y="4067978"/>
            <a:ext cx="3239322" cy="177375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es-ES"/>
          </a:p>
          <a:p>
            <a:pPr algn="just"/>
            <a:endParaRPr lang="es-ES"/>
          </a:p>
          <a:p>
            <a:endParaRPr lang="es-ES"/>
          </a:p>
          <a:p>
            <a:endParaRPr lang="es-ES"/>
          </a:p>
        </p:txBody>
      </p:sp>
      <p:graphicFrame>
        <p:nvGraphicFramePr>
          <p:cNvPr id="6" name="Diagrama 5">
            <a:extLst>
              <a:ext uri="{FF2B5EF4-FFF2-40B4-BE49-F238E27FC236}">
                <a16:creationId xmlns:a16="http://schemas.microsoft.com/office/drawing/2014/main" id="{5284A8F3-F0D7-300E-B516-93DA667BF441}"/>
              </a:ext>
            </a:extLst>
          </p:cNvPr>
          <p:cNvGraphicFramePr/>
          <p:nvPr>
            <p:extLst>
              <p:ext uri="{D42A27DB-BD31-4B8C-83A1-F6EECF244321}">
                <p14:modId xmlns:p14="http://schemas.microsoft.com/office/powerpoint/2010/main" val="3666832231"/>
              </p:ext>
            </p:extLst>
          </p:nvPr>
        </p:nvGraphicFramePr>
        <p:xfrm>
          <a:off x="6096000" y="1707999"/>
          <a:ext cx="5135795" cy="4133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Imagen 2" descr="Texto&#10;&#10;Descripción generada automáticamente">
            <a:extLst>
              <a:ext uri="{FF2B5EF4-FFF2-40B4-BE49-F238E27FC236}">
                <a16:creationId xmlns:a16="http://schemas.microsoft.com/office/drawing/2014/main" id="{2DBBB98D-DA23-42A7-BFCD-0E85F1D19856}"/>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1772089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1" name="Marcador de contenido 11">
            <a:extLst>
              <a:ext uri="{FF2B5EF4-FFF2-40B4-BE49-F238E27FC236}">
                <a16:creationId xmlns:a16="http://schemas.microsoft.com/office/drawing/2014/main" id="{D4A943F1-D551-E85D-B359-9DF7AEB4D4AE}"/>
              </a:ext>
            </a:extLst>
          </p:cNvPr>
          <p:cNvSpPr txBox="1">
            <a:spLocks/>
          </p:cNvSpPr>
          <p:nvPr/>
        </p:nvSpPr>
        <p:spPr>
          <a:xfrm>
            <a:off x="3975211" y="4067978"/>
            <a:ext cx="3239322" cy="177375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es-ES"/>
          </a:p>
          <a:p>
            <a:pPr algn="just"/>
            <a:endParaRPr lang="es-ES"/>
          </a:p>
          <a:p>
            <a:endParaRPr lang="es-ES"/>
          </a:p>
          <a:p>
            <a:endParaRPr lang="es-ES"/>
          </a:p>
        </p:txBody>
      </p:sp>
      <p:pic>
        <p:nvPicPr>
          <p:cNvPr id="3" name="Imagen 2" descr="Texto&#10;&#10;Descripción generada automáticamente">
            <a:extLst>
              <a:ext uri="{FF2B5EF4-FFF2-40B4-BE49-F238E27FC236}">
                <a16:creationId xmlns:a16="http://schemas.microsoft.com/office/drawing/2014/main" id="{2DBBB98D-DA23-42A7-BFCD-0E85F1D1985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
        <p:nvSpPr>
          <p:cNvPr id="5" name="Marcador de contenido 4">
            <a:extLst>
              <a:ext uri="{FF2B5EF4-FFF2-40B4-BE49-F238E27FC236}">
                <a16:creationId xmlns:a16="http://schemas.microsoft.com/office/drawing/2014/main" id="{F3B2F044-A530-3DD1-9082-2835C74882FE}"/>
              </a:ext>
            </a:extLst>
          </p:cNvPr>
          <p:cNvSpPr>
            <a:spLocks noGrp="1"/>
          </p:cNvSpPr>
          <p:nvPr>
            <p:ph idx="1"/>
          </p:nvPr>
        </p:nvSpPr>
        <p:spPr>
          <a:xfrm>
            <a:off x="1657300" y="1987527"/>
            <a:ext cx="9310102" cy="4023360"/>
          </a:xfrm>
        </p:spPr>
        <p:txBody>
          <a:bodyPr/>
          <a:lstStyle/>
          <a:p>
            <a:pPr marL="342900" lvl="0" indent="-342900">
              <a:lnSpc>
                <a:spcPct val="107000"/>
              </a:lnSpc>
              <a:buFont typeface="Calibri" panose="020F0502020204030204" pitchFamily="34" charset="0"/>
              <a:buChar char="-"/>
            </a:pPr>
            <a:r>
              <a:rPr lang="es-ES" b="1">
                <a:effectLst/>
                <a:latin typeface="Calibri" panose="020F0502020204030204" pitchFamily="34" charset="0"/>
                <a:ea typeface="Calibri" panose="020F0502020204030204" pitchFamily="34" charset="0"/>
                <a:cs typeface="Calibri" panose="020F0502020204030204" pitchFamily="34" charset="0"/>
              </a:rPr>
              <a:t>Availability</a:t>
            </a:r>
            <a:r>
              <a:rPr lang="es-ES">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Authorised users must have access to the information when necessary.</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s-ES" b="1">
                <a:effectLst/>
                <a:latin typeface="Calibri" panose="020F0502020204030204" pitchFamily="34" charset="0"/>
                <a:ea typeface="Calibri" panose="020F0502020204030204" pitchFamily="34" charset="0"/>
                <a:cs typeface="Calibri" panose="020F0502020204030204" pitchFamily="34" charset="0"/>
              </a:rPr>
              <a:t>Confidentiality</a:t>
            </a:r>
            <a:r>
              <a:rPr lang="es-ES">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It must be ensured that only authorised users can access the information.</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s-ES" b="1">
                <a:effectLst/>
                <a:latin typeface="Calibri" panose="020F0502020204030204" pitchFamily="34" charset="0"/>
                <a:ea typeface="Calibri" panose="020F0502020204030204" pitchFamily="34" charset="0"/>
                <a:cs typeface="Calibri" panose="020F0502020204030204" pitchFamily="34" charset="0"/>
              </a:rPr>
              <a:t>Authenticity</a:t>
            </a:r>
            <a:r>
              <a:rPr lang="es-ES">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It must be ensured that authorised users (with access to information) are who they claim to be.</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s-ES" b="1">
                <a:effectLst/>
                <a:latin typeface="Calibri" panose="020F0502020204030204" pitchFamily="34" charset="0"/>
                <a:ea typeface="Calibri" panose="020F0502020204030204" pitchFamily="34" charset="0"/>
                <a:cs typeface="Calibri" panose="020F0502020204030204" pitchFamily="34" charset="0"/>
              </a:rPr>
              <a:t>Traceability</a:t>
            </a:r>
            <a:r>
              <a:rPr lang="es-ES">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It must be possible to track improper or unauthorised access to information.</a:t>
            </a:r>
            <a:endParaRPr lang="en-GB">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s-ES" b="1">
                <a:effectLst/>
                <a:latin typeface="Calibri" panose="020F0502020204030204" pitchFamily="34" charset="0"/>
                <a:ea typeface="Calibri" panose="020F0502020204030204" pitchFamily="34" charset="0"/>
                <a:cs typeface="Calibri" panose="020F0502020204030204" pitchFamily="34" charset="0"/>
              </a:rPr>
              <a:t>Integrity</a:t>
            </a:r>
            <a:r>
              <a:rPr lang="es-ES">
                <a:effectLst/>
                <a:latin typeface="Calibri" panose="020F0502020204030204" pitchFamily="34" charset="0"/>
                <a:ea typeface="Calibri" panose="020F0502020204030204" pitchFamily="34" charset="0"/>
                <a:cs typeface="Calibri" panose="020F0502020204030204" pitchFamily="34" charset="0"/>
              </a:rPr>
              <a:t>. </a:t>
            </a:r>
            <a:r>
              <a:rPr lang="en-GB">
                <a:effectLst/>
                <a:latin typeface="Calibri" panose="020F0502020204030204" pitchFamily="34" charset="0"/>
                <a:ea typeface="Calibri" panose="020F0502020204030204" pitchFamily="34" charset="0"/>
                <a:cs typeface="Calibri" panose="020F0502020204030204" pitchFamily="34" charset="0"/>
              </a:rPr>
              <a:t>It must be ensured that the information and its processing methods are accurate and complete.</a:t>
            </a:r>
            <a:endParaRPr lang="en-GB">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7" name="Elipse 6">
            <a:extLst>
              <a:ext uri="{FF2B5EF4-FFF2-40B4-BE49-F238E27FC236}">
                <a16:creationId xmlns:a16="http://schemas.microsoft.com/office/drawing/2014/main" id="{F637E1C2-8203-DAAE-6160-7AA0A06393F6}"/>
              </a:ext>
            </a:extLst>
          </p:cNvPr>
          <p:cNvSpPr/>
          <p:nvPr/>
        </p:nvSpPr>
        <p:spPr>
          <a:xfrm>
            <a:off x="1188702" y="1845734"/>
            <a:ext cx="656876" cy="656876"/>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sp>
      <p:sp>
        <p:nvSpPr>
          <p:cNvPr id="10" name="Rectángulo 9" descr="Reloj de arena terminado">
            <a:extLst>
              <a:ext uri="{FF2B5EF4-FFF2-40B4-BE49-F238E27FC236}">
                <a16:creationId xmlns:a16="http://schemas.microsoft.com/office/drawing/2014/main" id="{A727A4C8-F796-A088-675A-72D036AF4584}"/>
              </a:ext>
            </a:extLst>
          </p:cNvPr>
          <p:cNvSpPr/>
          <p:nvPr/>
        </p:nvSpPr>
        <p:spPr>
          <a:xfrm>
            <a:off x="1326646" y="1983678"/>
            <a:ext cx="380988" cy="380988"/>
          </a:xfrm>
          <a:prstGeom prst="rect">
            <a:avLst/>
          </a:prstGeom>
          <a: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
        <p:nvSpPr>
          <p:cNvPr id="13" name="Elipse 12">
            <a:extLst>
              <a:ext uri="{FF2B5EF4-FFF2-40B4-BE49-F238E27FC236}">
                <a16:creationId xmlns:a16="http://schemas.microsoft.com/office/drawing/2014/main" id="{8D806A55-E9B0-327C-05EC-4C2364BC08C9}"/>
              </a:ext>
            </a:extLst>
          </p:cNvPr>
          <p:cNvSpPr/>
          <p:nvPr/>
        </p:nvSpPr>
        <p:spPr>
          <a:xfrm>
            <a:off x="1188702" y="2610984"/>
            <a:ext cx="656876" cy="656876"/>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sp>
      <p:sp>
        <p:nvSpPr>
          <p:cNvPr id="14" name="Rectángulo 13" descr="Bloquear">
            <a:extLst>
              <a:ext uri="{FF2B5EF4-FFF2-40B4-BE49-F238E27FC236}">
                <a16:creationId xmlns:a16="http://schemas.microsoft.com/office/drawing/2014/main" id="{E4AD2396-C4FE-360F-C9F5-BDC58CDDC1E2}"/>
              </a:ext>
            </a:extLst>
          </p:cNvPr>
          <p:cNvSpPr/>
          <p:nvPr/>
        </p:nvSpPr>
        <p:spPr>
          <a:xfrm>
            <a:off x="1326646" y="2748928"/>
            <a:ext cx="380988" cy="380988"/>
          </a:xfrm>
          <a:prstGeom prst="rect">
            <a:avLst/>
          </a:prstGeom>
          <a: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a:blip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
        <p:nvSpPr>
          <p:cNvPr id="15" name="Elipse 14">
            <a:extLst>
              <a:ext uri="{FF2B5EF4-FFF2-40B4-BE49-F238E27FC236}">
                <a16:creationId xmlns:a16="http://schemas.microsoft.com/office/drawing/2014/main" id="{8CE4E7B5-6E3E-D578-B07A-C39AE7056C4B}"/>
              </a:ext>
            </a:extLst>
          </p:cNvPr>
          <p:cNvSpPr/>
          <p:nvPr/>
        </p:nvSpPr>
        <p:spPr>
          <a:xfrm>
            <a:off x="1188702" y="3405804"/>
            <a:ext cx="656876" cy="656876"/>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sp>
      <p:sp>
        <p:nvSpPr>
          <p:cNvPr id="16" name="Rectángulo 15" descr="Corazón">
            <a:extLst>
              <a:ext uri="{FF2B5EF4-FFF2-40B4-BE49-F238E27FC236}">
                <a16:creationId xmlns:a16="http://schemas.microsoft.com/office/drawing/2014/main" id="{344CBD96-7554-A9A5-3006-92090B4272A2}"/>
              </a:ext>
            </a:extLst>
          </p:cNvPr>
          <p:cNvSpPr/>
          <p:nvPr/>
        </p:nvSpPr>
        <p:spPr>
          <a:xfrm>
            <a:off x="1326646" y="3543748"/>
            <a:ext cx="380988" cy="380988"/>
          </a:xfrm>
          <a:prstGeom prst="rect">
            <a:avLst/>
          </a:prstGeom>
          <a: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a:blip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
        <p:nvSpPr>
          <p:cNvPr id="17" name="Elipse 16">
            <a:extLst>
              <a:ext uri="{FF2B5EF4-FFF2-40B4-BE49-F238E27FC236}">
                <a16:creationId xmlns:a16="http://schemas.microsoft.com/office/drawing/2014/main" id="{BDAABE04-0434-9D7C-AC7F-2C8173BF8E9D}"/>
              </a:ext>
            </a:extLst>
          </p:cNvPr>
          <p:cNvSpPr/>
          <p:nvPr/>
        </p:nvSpPr>
        <p:spPr>
          <a:xfrm>
            <a:off x="1188702" y="4200624"/>
            <a:ext cx="656876" cy="656876"/>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sp>
      <p:sp>
        <p:nvSpPr>
          <p:cNvPr id="18" name="Rectángulo 17" descr="Casa">
            <a:extLst>
              <a:ext uri="{FF2B5EF4-FFF2-40B4-BE49-F238E27FC236}">
                <a16:creationId xmlns:a16="http://schemas.microsoft.com/office/drawing/2014/main" id="{2204C2EE-7E90-162B-D744-9BE469495360}"/>
              </a:ext>
            </a:extLst>
          </p:cNvPr>
          <p:cNvSpPr/>
          <p:nvPr/>
        </p:nvSpPr>
        <p:spPr>
          <a:xfrm>
            <a:off x="1326646" y="4338568"/>
            <a:ext cx="380988" cy="380988"/>
          </a:xfrm>
          <a:prstGeom prst="rect">
            <a:avLst/>
          </a:prstGeom>
          <a:blipFill>
            <a:blip r:embed="rId10" cstate="email">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a:blip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
        <p:nvSpPr>
          <p:cNvPr id="19" name="Elipse 18">
            <a:extLst>
              <a:ext uri="{FF2B5EF4-FFF2-40B4-BE49-F238E27FC236}">
                <a16:creationId xmlns:a16="http://schemas.microsoft.com/office/drawing/2014/main" id="{F8AACF27-1392-7A26-1474-E0E8AC4725C5}"/>
              </a:ext>
            </a:extLst>
          </p:cNvPr>
          <p:cNvSpPr/>
          <p:nvPr/>
        </p:nvSpPr>
        <p:spPr>
          <a:xfrm>
            <a:off x="1188702" y="4995444"/>
            <a:ext cx="656876" cy="656876"/>
          </a:xfrm>
          <a:prstGeom prst="ellipse">
            <a:avLst/>
          </a:prstGeom>
        </p:spPr>
        <p:style>
          <a:lnRef idx="0">
            <a:schemeClr val="accent2">
              <a:hueOff val="0"/>
              <a:satOff val="0"/>
              <a:lumOff val="0"/>
              <a:alphaOff val="0"/>
            </a:schemeClr>
          </a:lnRef>
          <a:fillRef idx="1">
            <a:schemeClr val="accent2">
              <a:tint val="40000"/>
              <a:hueOff val="0"/>
              <a:satOff val="0"/>
              <a:lumOff val="0"/>
              <a:alphaOff val="0"/>
            </a:schemeClr>
          </a:fillRef>
          <a:effectRef idx="2">
            <a:schemeClr val="accent2">
              <a:tint val="40000"/>
              <a:hueOff val="0"/>
              <a:satOff val="0"/>
              <a:lumOff val="0"/>
              <a:alphaOff val="0"/>
            </a:schemeClr>
          </a:effectRef>
          <a:fontRef idx="minor">
            <a:schemeClr val="dk1">
              <a:hueOff val="0"/>
              <a:satOff val="0"/>
              <a:lumOff val="0"/>
              <a:alphaOff val="0"/>
            </a:schemeClr>
          </a:fontRef>
        </p:style>
      </p:sp>
      <p:sp>
        <p:nvSpPr>
          <p:cNvPr id="20" name="Rectángulo 19" descr="Marca de verificación">
            <a:extLst>
              <a:ext uri="{FF2B5EF4-FFF2-40B4-BE49-F238E27FC236}">
                <a16:creationId xmlns:a16="http://schemas.microsoft.com/office/drawing/2014/main" id="{C76F7CF7-38C4-F167-1D50-6DB2136BDC5D}"/>
              </a:ext>
            </a:extLst>
          </p:cNvPr>
          <p:cNvSpPr/>
          <p:nvPr/>
        </p:nvSpPr>
        <p:spPr>
          <a:xfrm>
            <a:off x="1326646" y="5133388"/>
            <a:ext cx="380988" cy="380988"/>
          </a:xfrm>
          <a:prstGeom prst="rect">
            <a:avLst/>
          </a:prstGeom>
          <a:blipFill>
            <a:blip r:embed="rId12" cstate="email">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a:blip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22307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dirty="0"/>
              <a:t>Cybersecurity</a:t>
            </a:r>
            <a:br>
              <a:rPr lang="en-GB" dirty="0"/>
            </a:br>
            <a:r>
              <a:rPr lang="en-GB" sz="2800" dirty="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6754815" cy="4418437"/>
          </a:xfrm>
        </p:spPr>
        <p:txBody>
          <a:bodyPr>
            <a:normAutofit/>
          </a:bodyPr>
          <a:lstStyle/>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In addition to the aforementioned cybersecurity plan, the use of a </a:t>
            </a:r>
            <a:r>
              <a:rPr lang="en-GB" b="1" dirty="0">
                <a:effectLst/>
                <a:latin typeface="Calibri" panose="020F0502020204030204" pitchFamily="34" charset="0"/>
                <a:ea typeface="Calibri" panose="020F0502020204030204" pitchFamily="34" charset="0"/>
                <a:cs typeface="Calibri" panose="020F0502020204030204" pitchFamily="34" charset="0"/>
              </a:rPr>
              <a:t>VPN</a:t>
            </a:r>
            <a:r>
              <a:rPr lang="en-GB" dirty="0">
                <a:effectLst/>
                <a:latin typeface="Calibri" panose="020F0502020204030204" pitchFamily="34" charset="0"/>
                <a:ea typeface="Calibri" panose="020F0502020204030204" pitchFamily="34" charset="0"/>
                <a:cs typeface="Calibri" panose="020F0502020204030204" pitchFamily="34" charset="0"/>
              </a:rPr>
              <a:t> (</a:t>
            </a:r>
            <a:r>
              <a:rPr lang="en-GB" b="1" dirty="0">
                <a:effectLst/>
                <a:latin typeface="Calibri" panose="020F0502020204030204" pitchFamily="34" charset="0"/>
                <a:ea typeface="Calibri" panose="020F0502020204030204" pitchFamily="34" charset="0"/>
                <a:cs typeface="Calibri" panose="020F0502020204030204" pitchFamily="34" charset="0"/>
              </a:rPr>
              <a:t>Virtual Private Network</a:t>
            </a:r>
            <a:r>
              <a:rPr lang="en-GB" dirty="0">
                <a:effectLst/>
                <a:latin typeface="Calibri" panose="020F0502020204030204" pitchFamily="34" charset="0"/>
                <a:ea typeface="Calibri" panose="020F0502020204030204" pitchFamily="34" charset="0"/>
                <a:cs typeface="Calibri" panose="020F0502020204030204" pitchFamily="34" charset="0"/>
              </a:rPr>
              <a:t>) is highly recommended. This network technology allows a secure connection between the local network and the Internet, so that </a:t>
            </a:r>
            <a:r>
              <a:rPr lang="en-GB" b="1" dirty="0">
                <a:effectLst/>
                <a:latin typeface="Calibri" panose="020F0502020204030204" pitchFamily="34" charset="0"/>
                <a:ea typeface="Calibri" panose="020F0502020204030204" pitchFamily="34" charset="0"/>
                <a:cs typeface="Calibri" panose="020F0502020204030204" pitchFamily="34" charset="0"/>
              </a:rPr>
              <a:t>the integrity and confidentiality of the information is guaranteed</a:t>
            </a:r>
            <a:r>
              <a:rPr lang="en-GB" dirty="0">
                <a:effectLst/>
                <a:latin typeface="Calibri" panose="020F0502020204030204" pitchFamily="34" charset="0"/>
                <a:ea typeface="Calibri" panose="020F0502020204030204" pitchFamily="34" charset="0"/>
                <a:cs typeface="Calibri" panose="020F0502020204030204" pitchFamily="34" charset="0"/>
              </a:rPr>
              <a: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In addition, </a:t>
            </a:r>
            <a:r>
              <a:rPr lang="en-GB" b="1" dirty="0">
                <a:effectLst/>
                <a:latin typeface="Calibri" panose="020F0502020204030204" pitchFamily="34" charset="0"/>
                <a:ea typeface="Calibri" panose="020F0502020204030204" pitchFamily="34" charset="0"/>
                <a:cs typeface="Calibri" panose="020F0502020204030204" pitchFamily="34" charset="0"/>
              </a:rPr>
              <a:t>remote desktop access applications</a:t>
            </a:r>
            <a:r>
              <a:rPr lang="en-GB" dirty="0">
                <a:effectLst/>
                <a:latin typeface="Calibri" panose="020F0502020204030204" pitchFamily="34" charset="0"/>
                <a:ea typeface="Calibri" panose="020F0502020204030204" pitchFamily="34" charset="0"/>
                <a:cs typeface="Calibri" panose="020F0502020204030204" pitchFamily="34" charset="0"/>
              </a:rPr>
              <a:t> will allow teleworkers to remotely control computers that are physically located in the office, such as the TeamViewer tool.</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b="1" dirty="0">
                <a:effectLst/>
                <a:latin typeface="Calibri" panose="020F0502020204030204" pitchFamily="34" charset="0"/>
                <a:ea typeface="Calibri" panose="020F0502020204030204" pitchFamily="34" charset="0"/>
                <a:cs typeface="Calibri" panose="020F0502020204030204" pitchFamily="34" charset="0"/>
              </a:rPr>
              <a:t>Cloud solutions</a:t>
            </a:r>
            <a:r>
              <a:rPr lang="en-GB" dirty="0">
                <a:effectLst/>
                <a:latin typeface="Calibri" panose="020F0502020204030204" pitchFamily="34" charset="0"/>
                <a:ea typeface="Calibri" panose="020F0502020204030204" pitchFamily="34" charset="0"/>
                <a:cs typeface="Calibri" panose="020F0502020204030204" pitchFamily="34" charset="0"/>
              </a:rPr>
              <a:t> and </a:t>
            </a:r>
            <a:r>
              <a:rPr lang="en-GB" b="1" dirty="0">
                <a:effectLst/>
                <a:latin typeface="Calibri" panose="020F0502020204030204" pitchFamily="34" charset="0"/>
                <a:ea typeface="Calibri" panose="020F0502020204030204" pitchFamily="34" charset="0"/>
                <a:cs typeface="Calibri" panose="020F0502020204030204" pitchFamily="34" charset="0"/>
              </a:rPr>
              <a:t>collaborative tools</a:t>
            </a:r>
            <a:r>
              <a:rPr lang="en-GB" dirty="0">
                <a:effectLst/>
                <a:latin typeface="Calibri" panose="020F0502020204030204" pitchFamily="34" charset="0"/>
                <a:ea typeface="Calibri" panose="020F0502020204030204" pitchFamily="34" charset="0"/>
                <a:cs typeface="Calibri" panose="020F0502020204030204" pitchFamily="34" charset="0"/>
              </a:rPr>
              <a:t> are also important tools for cybersecurity in remote work, </a:t>
            </a:r>
            <a:r>
              <a:rPr lang="en-GB" b="1" dirty="0">
                <a:effectLst/>
                <a:latin typeface="Calibri" panose="020F0502020204030204" pitchFamily="34" charset="0"/>
                <a:ea typeface="Calibri" panose="020F0502020204030204" pitchFamily="34" charset="0"/>
                <a:cs typeface="Calibri" panose="020F0502020204030204" pitchFamily="34" charset="0"/>
              </a:rPr>
              <a:t>enabling accessibility to information in a fast and coordinated manner</a:t>
            </a:r>
            <a:r>
              <a:rPr lang="en-GB" dirty="0">
                <a:effectLst/>
                <a:latin typeface="Calibri" panose="020F0502020204030204" pitchFamily="34" charset="0"/>
                <a:ea typeface="Calibri" panose="020F0502020204030204" pitchFamily="34" charset="0"/>
                <a:cs typeface="Calibri" panose="020F0502020204030204" pitchFamily="34" charset="0"/>
              </a:rPr>
              <a: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s-ES" dirty="0"/>
          </a:p>
          <a:p>
            <a:pPr algn="just"/>
            <a:endParaRPr lang="es-ES" dirty="0"/>
          </a:p>
          <a:p>
            <a:pPr marL="0" indent="0">
              <a:buNone/>
            </a:pPr>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n 9" descr="Interfaz de usuario gráfica&#10;&#10;Descripción generada automáticamente">
            <a:extLst>
              <a:ext uri="{FF2B5EF4-FFF2-40B4-BE49-F238E27FC236}">
                <a16:creationId xmlns:a16="http://schemas.microsoft.com/office/drawing/2014/main" id="{9C044C76-E219-BB32-0B0C-14077C38D87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852095" y="1881068"/>
            <a:ext cx="3429000" cy="3665989"/>
          </a:xfrm>
          <a:prstGeom prst="rect">
            <a:avLst/>
          </a:prstGeom>
        </p:spPr>
      </p:pic>
      <p:pic>
        <p:nvPicPr>
          <p:cNvPr id="3" name="Imagen 2" descr="Texto&#10;&#10;Descripción generada automáticamente">
            <a:extLst>
              <a:ext uri="{FF2B5EF4-FFF2-40B4-BE49-F238E27FC236}">
                <a16:creationId xmlns:a16="http://schemas.microsoft.com/office/drawing/2014/main" id="{0B4A31CF-0D8B-86BD-BE4E-959C8D44388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700757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10169135" cy="1274973"/>
          </a:xfrm>
        </p:spPr>
        <p:txBody>
          <a:bodyPr>
            <a:normAutofit/>
          </a:bodyPr>
          <a:lstStyle/>
          <a:p>
            <a:pPr algn="just">
              <a:lnSpc>
                <a:spcPct val="107000"/>
              </a:lnSpc>
              <a:spcAft>
                <a:spcPts val="800"/>
              </a:spcAft>
            </a:pPr>
            <a:r>
              <a:rPr lang="en-GB">
                <a:effectLst/>
                <a:latin typeface="Calibri" panose="020F0502020204030204" pitchFamily="34" charset="0"/>
                <a:ea typeface="Calibri" panose="020F0502020204030204" pitchFamily="34" charset="0"/>
                <a:cs typeface="Calibri" panose="020F0502020204030204" pitchFamily="34" charset="0"/>
              </a:rPr>
              <a:t>Some examples of tools for remote work are:</a:t>
            </a:r>
          </a:p>
          <a:p>
            <a:pPr algn="just">
              <a:lnSpc>
                <a:spcPct val="107000"/>
              </a:lnSpc>
              <a:spcAft>
                <a:spcPts val="800"/>
              </a:spcAft>
            </a:pPr>
            <a:r>
              <a:rPr lang="es-ES" b="1">
                <a:latin typeface="Calibri" panose="020F0502020204030204" pitchFamily="34" charset="0"/>
                <a:ea typeface="Calibri" panose="020F0502020204030204" pitchFamily="34" charset="0"/>
                <a:cs typeface="Calibri" panose="020F0502020204030204" pitchFamily="34" charset="0"/>
              </a:rPr>
              <a:t>VPN</a:t>
            </a:r>
            <a:endParaRPr lang="es-ES" b="1"/>
          </a:p>
          <a:p>
            <a:pPr algn="just"/>
            <a:endParaRPr lang="es-ES"/>
          </a:p>
          <a:p>
            <a:pPr marL="0" indent="0">
              <a:buNone/>
            </a:pPr>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0B4A31CF-0D8B-86BD-BE4E-959C8D44388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
        <p:nvSpPr>
          <p:cNvPr id="5" name="CuadroTexto 4">
            <a:extLst>
              <a:ext uri="{FF2B5EF4-FFF2-40B4-BE49-F238E27FC236}">
                <a16:creationId xmlns:a16="http://schemas.microsoft.com/office/drawing/2014/main" id="{A2D03FE9-A92C-2AB0-D09A-FED27949DD86}"/>
              </a:ext>
            </a:extLst>
          </p:cNvPr>
          <p:cNvSpPr txBox="1"/>
          <p:nvPr/>
        </p:nvSpPr>
        <p:spPr>
          <a:xfrm>
            <a:off x="3164747" y="3047790"/>
            <a:ext cx="8101668" cy="1824474"/>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GB" b="1">
                <a:latin typeface="Calibri" panose="020F0502020204030204" pitchFamily="34" charset="0"/>
                <a:ea typeface="Calibri" panose="020F0502020204030204" pitchFamily="34" charset="0"/>
                <a:cs typeface="Calibri" panose="020F0502020204030204" pitchFamily="34" charset="0"/>
              </a:rPr>
              <a:t>hide.me</a:t>
            </a:r>
            <a:r>
              <a:rPr lang="en-GB" sz="1800">
                <a:effectLst/>
                <a:latin typeface="Calibri" panose="020F0502020204030204" pitchFamily="34" charset="0"/>
                <a:ea typeface="Calibri" panose="020F0502020204030204" pitchFamily="34" charset="0"/>
                <a:cs typeface="Calibri" panose="020F0502020204030204" pitchFamily="34" charset="0"/>
              </a:rPr>
              <a:t>. </a:t>
            </a:r>
            <a:r>
              <a:rPr lang="es-ES" sz="1800">
                <a:effectLst/>
                <a:latin typeface="Calibri" panose="020F0502020204030204" pitchFamily="34" charset="0"/>
                <a:ea typeface="Calibri" panose="020F0502020204030204" pitchFamily="34" charset="0"/>
                <a:cs typeface="Calibri" panose="020F0502020204030204" pitchFamily="34" charset="0"/>
              </a:rPr>
              <a:t>This VPN service allows to navigate in a private way, without geographical restrictions. It counts with more than 2000 servers and 75 locations. </a:t>
            </a:r>
            <a:r>
              <a:rPr lang="es-ES" sz="1800">
                <a:effectLst/>
                <a:latin typeface="Calibri" panose="020F0502020204030204" pitchFamily="34" charset="0"/>
                <a:ea typeface="Calibri" panose="020F0502020204030204" pitchFamily="34" charset="0"/>
                <a:cs typeface="Calibri" panose="020F0502020204030204" pitchFamily="34" charset="0"/>
                <a:hlinkClick r:id="rId4"/>
              </a:rPr>
              <a:t>https://hide.me/</a:t>
            </a:r>
            <a:r>
              <a:rPr lang="es-ES" sz="1800">
                <a:effectLst/>
                <a:latin typeface="Calibri" panose="020F0502020204030204" pitchFamily="34" charset="0"/>
                <a:ea typeface="Calibri" panose="020F0502020204030204" pitchFamily="34" charset="0"/>
                <a:cs typeface="Calibri" panose="020F0502020204030204" pitchFamily="34" charset="0"/>
              </a:rPr>
              <a:t> </a:t>
            </a:r>
            <a:endParaRPr lang="en-GB" sz="180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pP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b="1">
                <a:effectLst/>
                <a:latin typeface="Calibri" panose="020F0502020204030204" pitchFamily="34" charset="0"/>
                <a:ea typeface="Calibri" panose="020F0502020204030204" pitchFamily="34" charset="0"/>
                <a:cs typeface="Calibri" panose="020F0502020204030204" pitchFamily="34" charset="0"/>
              </a:rPr>
              <a:t>PrivadoVPN</a:t>
            </a:r>
            <a:r>
              <a:rPr lang="en-GB" sz="1800">
                <a:effectLst/>
                <a:latin typeface="Calibri" panose="020F0502020204030204" pitchFamily="34" charset="0"/>
                <a:ea typeface="Calibri" panose="020F0502020204030204" pitchFamily="34" charset="0"/>
                <a:cs typeface="Calibri" panose="020F0502020204030204" pitchFamily="34" charset="0"/>
              </a:rPr>
              <a:t>. </a:t>
            </a:r>
            <a:r>
              <a:rPr lang="es-ES" sz="1800">
                <a:effectLst/>
                <a:latin typeface="Calibri" panose="020F0502020204030204" pitchFamily="34" charset="0"/>
                <a:ea typeface="Calibri" panose="020F0502020204030204" pitchFamily="34" charset="0"/>
                <a:cs typeface="Calibri" panose="020F0502020204030204" pitchFamily="34" charset="0"/>
              </a:rPr>
              <a:t>Based in Switzerland, its free version allows to protect up to 10 GB of data every month. </a:t>
            </a:r>
            <a:r>
              <a:rPr lang="es-ES" sz="1800">
                <a:effectLst/>
                <a:latin typeface="Calibri" panose="020F0502020204030204" pitchFamily="34" charset="0"/>
                <a:ea typeface="Calibri" panose="020F0502020204030204" pitchFamily="34" charset="0"/>
                <a:cs typeface="Calibri" panose="020F0502020204030204" pitchFamily="34" charset="0"/>
                <a:hlinkClick r:id="rId5"/>
              </a:rPr>
              <a:t>https://privadovpn.com/</a:t>
            </a:r>
            <a:r>
              <a:rPr lang="es-ES" sz="1800">
                <a:effectLst/>
                <a:latin typeface="Calibri" panose="020F0502020204030204" pitchFamily="34" charset="0"/>
                <a:ea typeface="Calibri" panose="020F0502020204030204" pitchFamily="34" charset="0"/>
                <a:cs typeface="Calibri" panose="020F0502020204030204" pitchFamily="34"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Forma&#10;&#10;Descripción generada automáticamente con confianza media">
            <a:extLst>
              <a:ext uri="{FF2B5EF4-FFF2-40B4-BE49-F238E27FC236}">
                <a16:creationId xmlns:a16="http://schemas.microsoft.com/office/drawing/2014/main" id="{DAB3DD69-5508-99A2-BFA2-B2DAF7F8E5D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205010" y="4382224"/>
            <a:ext cx="1672414" cy="282755"/>
          </a:xfrm>
          <a:prstGeom prst="rect">
            <a:avLst/>
          </a:prstGeom>
        </p:spPr>
      </p:pic>
      <p:pic>
        <p:nvPicPr>
          <p:cNvPr id="10" name="Imagen 9" descr="Logotipo, nombre de la empresa&#10;&#10;Descripción generada automáticamente">
            <a:extLst>
              <a:ext uri="{FF2B5EF4-FFF2-40B4-BE49-F238E27FC236}">
                <a16:creationId xmlns:a16="http://schemas.microsoft.com/office/drawing/2014/main" id="{17DCF4FF-7919-7804-2A0B-02AD5D09D70A}"/>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205010" y="3226711"/>
            <a:ext cx="1613691" cy="575963"/>
          </a:xfrm>
          <a:prstGeom prst="rect">
            <a:avLst/>
          </a:prstGeom>
        </p:spPr>
      </p:pic>
    </p:spTree>
    <p:extLst>
      <p:ext uri="{BB962C8B-B14F-4D97-AF65-F5344CB8AC3E}">
        <p14:creationId xmlns:p14="http://schemas.microsoft.com/office/powerpoint/2010/main" val="457099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76639-151D-737A-A14E-3DC5C8CAC19A}"/>
              </a:ext>
            </a:extLst>
          </p:cNvPr>
          <p:cNvSpPr>
            <a:spLocks noGrp="1"/>
          </p:cNvSpPr>
          <p:nvPr>
            <p:ph type="title"/>
          </p:nvPr>
        </p:nvSpPr>
        <p:spPr/>
        <p:txBody>
          <a:bodyPr/>
          <a:lstStyle/>
          <a:p>
            <a:r>
              <a:rPr lang="es-ES"/>
              <a:t>Objectives and Goals</a:t>
            </a:r>
          </a:p>
        </p:txBody>
      </p:sp>
      <p:sp>
        <p:nvSpPr>
          <p:cNvPr id="5" name="Rectángulo 4">
            <a:extLst>
              <a:ext uri="{FF2B5EF4-FFF2-40B4-BE49-F238E27FC236}">
                <a16:creationId xmlns:a16="http://schemas.microsoft.com/office/drawing/2014/main" id="{878C812E-2238-0FB9-B6CE-8919409FBB33}"/>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7" name="Picture 2" descr="Restart">
            <a:extLst>
              <a:ext uri="{FF2B5EF4-FFF2-40B4-BE49-F238E27FC236}">
                <a16:creationId xmlns:a16="http://schemas.microsoft.com/office/drawing/2014/main" id="{C04203BA-528C-5F04-2628-C332C8417254}"/>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895126" y="286603"/>
            <a:ext cx="3115111" cy="573405"/>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contenido 3">
            <a:extLst>
              <a:ext uri="{FF2B5EF4-FFF2-40B4-BE49-F238E27FC236}">
                <a16:creationId xmlns:a16="http://schemas.microsoft.com/office/drawing/2014/main" id="{E8F06718-6545-27B3-6457-611C8A6A55B3}"/>
              </a:ext>
            </a:extLst>
          </p:cNvPr>
          <p:cNvSpPr>
            <a:spLocks noGrp="1"/>
          </p:cNvSpPr>
          <p:nvPr>
            <p:ph sz="half" idx="1"/>
          </p:nvPr>
        </p:nvSpPr>
        <p:spPr>
          <a:xfrm>
            <a:off x="1097278" y="1845734"/>
            <a:ext cx="10127192" cy="4023360"/>
          </a:xfrm>
        </p:spPr>
        <p:txBody>
          <a:bodyPr/>
          <a:lstStyle/>
          <a:p>
            <a:r>
              <a:rPr lang="es-ES" sz="2200"/>
              <a:t>At the end of this module, you will be able to:</a:t>
            </a:r>
          </a:p>
          <a:p>
            <a:pPr marL="342900" lvl="0" indent="-342900">
              <a:lnSpc>
                <a:spcPct val="107000"/>
              </a:lnSpc>
              <a:spcAft>
                <a:spcPts val="800"/>
              </a:spcAft>
              <a:buFont typeface="Courier New" panose="02070309020205020404" pitchFamily="49" charset="0"/>
              <a:buChar char="o"/>
              <a:tabLst>
                <a:tab pos="457200" algn="l"/>
              </a:tabLst>
            </a:pPr>
            <a:r>
              <a:rPr lang="en-GB" sz="2200">
                <a:effectLst/>
                <a:latin typeface="Calibri" panose="020F0502020204030204" pitchFamily="34" charset="0"/>
                <a:ea typeface="Calibri" panose="020F0502020204030204" pitchFamily="34" charset="0"/>
                <a:cs typeface="Calibri" panose="020F0502020204030204" pitchFamily="34" charset="0"/>
              </a:rPr>
              <a:t>Understand what cybersecurity is and what the main threats are.</a:t>
            </a:r>
            <a:endParaRPr lang="en-GB" sz="2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tabLst>
                <a:tab pos="457200" algn="l"/>
              </a:tabLst>
            </a:pPr>
            <a:r>
              <a:rPr lang="en-GB" sz="2200">
                <a:effectLst/>
                <a:latin typeface="Calibri" panose="020F0502020204030204" pitchFamily="34" charset="0"/>
                <a:ea typeface="Calibri" panose="020F0502020204030204" pitchFamily="34" charset="0"/>
                <a:cs typeface="Calibri" panose="020F0502020204030204" pitchFamily="34" charset="0"/>
              </a:rPr>
              <a:t>Understand and prevent the most common cyber attack risks when working from home and from the office.</a:t>
            </a:r>
            <a:endParaRPr lang="en-GB" sz="2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tabLst>
                <a:tab pos="457200" algn="l"/>
              </a:tabLst>
            </a:pPr>
            <a:r>
              <a:rPr lang="en-GB" sz="2200">
                <a:effectLst/>
                <a:latin typeface="Calibri" panose="020F0502020204030204" pitchFamily="34" charset="0"/>
                <a:ea typeface="Calibri" panose="020F0502020204030204" pitchFamily="34" charset="0"/>
                <a:cs typeface="Calibri" panose="020F0502020204030204" pitchFamily="34" charset="0"/>
              </a:rPr>
              <a:t>Navigate the Internet safely, not only when working, but also when carrying out day-to-day tasks.</a:t>
            </a:r>
            <a:endParaRPr lang="en-GB" sz="2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tabLst>
                <a:tab pos="457200" algn="l"/>
              </a:tabLst>
            </a:pPr>
            <a:r>
              <a:rPr lang="en-GB" sz="2200">
                <a:effectLst/>
                <a:latin typeface="Calibri" panose="020F0502020204030204" pitchFamily="34" charset="0"/>
                <a:ea typeface="Calibri" panose="020F0502020204030204" pitchFamily="34" charset="0"/>
                <a:cs typeface="Calibri" panose="020F0502020204030204" pitchFamily="34" charset="0"/>
              </a:rPr>
              <a:t>Improve your IT and cybersecurity skills.</a:t>
            </a:r>
            <a:endParaRPr lang="en-GB" sz="22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a:p>
        </p:txBody>
      </p:sp>
      <p:pic>
        <p:nvPicPr>
          <p:cNvPr id="6" name="Imagen 5" descr="Texto&#10;&#10;Descripción generada automáticamente">
            <a:extLst>
              <a:ext uri="{FF2B5EF4-FFF2-40B4-BE49-F238E27FC236}">
                <a16:creationId xmlns:a16="http://schemas.microsoft.com/office/drawing/2014/main" id="{FAE81DFD-E80F-5DF1-870F-6794427622B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711387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10169135" cy="1274973"/>
          </a:xfrm>
        </p:spPr>
        <p:txBody>
          <a:bodyPr>
            <a:normAutofit/>
          </a:bodyPr>
          <a:lstStyle/>
          <a:p>
            <a:pPr algn="just">
              <a:lnSpc>
                <a:spcPct val="107000"/>
              </a:lnSpc>
              <a:spcAft>
                <a:spcPts val="800"/>
              </a:spcAft>
            </a:pPr>
            <a:r>
              <a:rPr lang="en-GB">
                <a:effectLst/>
                <a:latin typeface="Calibri" panose="020F0502020204030204" pitchFamily="34" charset="0"/>
                <a:ea typeface="Calibri" panose="020F0502020204030204" pitchFamily="34" charset="0"/>
                <a:cs typeface="Calibri" panose="020F0502020204030204" pitchFamily="34" charset="0"/>
              </a:rPr>
              <a:t>Some examples of tools for remote work are:</a:t>
            </a:r>
          </a:p>
          <a:p>
            <a:pPr algn="just">
              <a:lnSpc>
                <a:spcPct val="107000"/>
              </a:lnSpc>
              <a:spcAft>
                <a:spcPts val="800"/>
              </a:spcAft>
            </a:pPr>
            <a:r>
              <a:rPr lang="en-GB" b="1">
                <a:latin typeface="Calibri" panose="020F0502020204030204" pitchFamily="34" charset="0"/>
                <a:ea typeface="Calibri" panose="020F0502020204030204" pitchFamily="34" charset="0"/>
                <a:cs typeface="Calibri" panose="020F0502020204030204" pitchFamily="34" charset="0"/>
              </a:rPr>
              <a:t>Remote desktop</a:t>
            </a:r>
            <a:endParaRPr lang="es-ES" b="1"/>
          </a:p>
          <a:p>
            <a:pPr algn="just"/>
            <a:endParaRPr lang="es-ES"/>
          </a:p>
          <a:p>
            <a:pPr marL="0" indent="0">
              <a:buNone/>
            </a:pPr>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0B4A31CF-0D8B-86BD-BE4E-959C8D44388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
        <p:nvSpPr>
          <p:cNvPr id="5" name="CuadroTexto 4">
            <a:extLst>
              <a:ext uri="{FF2B5EF4-FFF2-40B4-BE49-F238E27FC236}">
                <a16:creationId xmlns:a16="http://schemas.microsoft.com/office/drawing/2014/main" id="{A2D03FE9-A92C-2AB0-D09A-FED27949DD86}"/>
              </a:ext>
            </a:extLst>
          </p:cNvPr>
          <p:cNvSpPr txBox="1"/>
          <p:nvPr/>
        </p:nvSpPr>
        <p:spPr>
          <a:xfrm>
            <a:off x="3164747" y="3047790"/>
            <a:ext cx="8101668" cy="2120837"/>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GB" sz="1800" b="1">
                <a:effectLst/>
                <a:latin typeface="Calibri" panose="020F0502020204030204" pitchFamily="34" charset="0"/>
                <a:ea typeface="Calibri" panose="020F0502020204030204" pitchFamily="34" charset="0"/>
                <a:cs typeface="Calibri" panose="020F0502020204030204" pitchFamily="34" charset="0"/>
              </a:rPr>
              <a:t>AnyDesk</a:t>
            </a:r>
            <a:r>
              <a:rPr lang="en-GB" sz="1800">
                <a:effectLst/>
                <a:latin typeface="Calibri" panose="020F0502020204030204" pitchFamily="34" charset="0"/>
                <a:ea typeface="Calibri" panose="020F0502020204030204" pitchFamily="34" charset="0"/>
                <a:cs typeface="Calibri" panose="020F0502020204030204" pitchFamily="34" charset="0"/>
              </a:rPr>
              <a:t>. This is another remote desktop software that is also available free of charge for personal use. This type of tool allows access to information from anywhere, which improves internal communication. </a:t>
            </a:r>
            <a:r>
              <a:rPr lang="es-E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https://anydesk.com/</a:t>
            </a:r>
            <a:r>
              <a:rPr lang="en-GB" sz="1800">
                <a:effectLst/>
                <a:latin typeface="Calibri" panose="020F0502020204030204" pitchFamily="34" charset="0"/>
                <a:ea typeface="Calibri" panose="020F0502020204030204" pitchFamily="34" charset="0"/>
                <a:cs typeface="Calibri" panose="020F0502020204030204" pitchFamily="34" charset="0"/>
              </a:rPr>
              <a:t> </a:t>
            </a:r>
          </a:p>
          <a:p>
            <a:pPr lvl="0" algn="just">
              <a:lnSpc>
                <a:spcPct val="107000"/>
              </a:lnSpc>
            </a:pP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800" b="1">
                <a:effectLst/>
                <a:latin typeface="Calibri" panose="020F0502020204030204" pitchFamily="34" charset="0"/>
                <a:ea typeface="Calibri" panose="020F0502020204030204" pitchFamily="34" charset="0"/>
                <a:cs typeface="Calibri" panose="020F0502020204030204" pitchFamily="34" charset="0"/>
              </a:rPr>
              <a:t>TeamViewer</a:t>
            </a:r>
            <a:r>
              <a:rPr lang="en-GB" sz="1800">
                <a:effectLst/>
                <a:latin typeface="Calibri" panose="020F0502020204030204" pitchFamily="34" charset="0"/>
                <a:ea typeface="Calibri" panose="020F0502020204030204" pitchFamily="34" charset="0"/>
                <a:cs typeface="Calibri" panose="020F0502020204030204" pitchFamily="34" charset="0"/>
              </a:rPr>
              <a:t>. This tool focuses more on remote access to information, as it allows access to any device from anywhere. It allows secure file sharing and access to other devices, and is free for personal use. </a:t>
            </a:r>
            <a:r>
              <a:rPr lang="es-E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https://www.teamviewer.com/</a:t>
            </a:r>
            <a:r>
              <a:rPr lang="en-GB" sz="1800">
                <a:effectLst/>
                <a:latin typeface="Calibri" panose="020F0502020204030204" pitchFamily="34" charset="0"/>
                <a:ea typeface="Calibri" panose="020F0502020204030204" pitchFamily="34" charset="0"/>
                <a:cs typeface="Calibri" panose="020F0502020204030204" pitchFamily="34"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BCF4961F-D82B-EEAD-2B81-2E4E92C7B6C0}"/>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l="-1" r="-7641"/>
          <a:stretch/>
        </p:blipFill>
        <p:spPr>
          <a:xfrm>
            <a:off x="1188118" y="4468519"/>
            <a:ext cx="1976629" cy="417217"/>
          </a:xfrm>
          <a:prstGeom prst="rect">
            <a:avLst/>
          </a:prstGeom>
        </p:spPr>
      </p:pic>
      <p:pic>
        <p:nvPicPr>
          <p:cNvPr id="7" name="Imagen 6" descr="Forma&#10;&#10;Descripción generada automáticamente con confianza media">
            <a:extLst>
              <a:ext uri="{FF2B5EF4-FFF2-40B4-BE49-F238E27FC236}">
                <a16:creationId xmlns:a16="http://schemas.microsoft.com/office/drawing/2014/main" id="{E6A8759E-503F-3FA4-BA30-486867702BFC}"/>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l="-1" r="-8056"/>
          <a:stretch/>
        </p:blipFill>
        <p:spPr>
          <a:xfrm>
            <a:off x="1114959" y="3331525"/>
            <a:ext cx="2049788" cy="348267"/>
          </a:xfrm>
          <a:prstGeom prst="rect">
            <a:avLst/>
          </a:prstGeom>
        </p:spPr>
      </p:pic>
    </p:spTree>
    <p:extLst>
      <p:ext uri="{BB962C8B-B14F-4D97-AF65-F5344CB8AC3E}">
        <p14:creationId xmlns:p14="http://schemas.microsoft.com/office/powerpoint/2010/main" val="3337227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10169135" cy="1274973"/>
          </a:xfrm>
        </p:spPr>
        <p:txBody>
          <a:bodyPr>
            <a:normAutofit/>
          </a:bodyPr>
          <a:lstStyle/>
          <a:p>
            <a:pPr algn="just">
              <a:lnSpc>
                <a:spcPct val="107000"/>
              </a:lnSpc>
              <a:spcAft>
                <a:spcPts val="800"/>
              </a:spcAft>
            </a:pPr>
            <a:r>
              <a:rPr lang="en-GB">
                <a:effectLst/>
                <a:latin typeface="Calibri" panose="020F0502020204030204" pitchFamily="34" charset="0"/>
                <a:ea typeface="Calibri" panose="020F0502020204030204" pitchFamily="34" charset="0"/>
                <a:cs typeface="Calibri" panose="020F0502020204030204" pitchFamily="34" charset="0"/>
              </a:rPr>
              <a:t>Some examples of tools for remote work are:</a:t>
            </a:r>
          </a:p>
          <a:p>
            <a:pPr algn="just">
              <a:lnSpc>
                <a:spcPct val="107000"/>
              </a:lnSpc>
              <a:spcAft>
                <a:spcPts val="800"/>
              </a:spcAft>
            </a:pPr>
            <a:r>
              <a:rPr lang="es-ES" b="1">
                <a:latin typeface="Calibri" panose="020F0502020204030204" pitchFamily="34" charset="0"/>
                <a:ea typeface="Calibri" panose="020F0502020204030204" pitchFamily="34" charset="0"/>
                <a:cs typeface="Calibri" panose="020F0502020204030204" pitchFamily="34" charset="0"/>
              </a:rPr>
              <a:t>Cloud solutions</a:t>
            </a:r>
            <a:endParaRPr lang="es-ES" b="1"/>
          </a:p>
          <a:p>
            <a:pPr algn="just"/>
            <a:endParaRPr lang="es-ES"/>
          </a:p>
          <a:p>
            <a:pPr marL="0" indent="0">
              <a:buNone/>
            </a:pPr>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0B4A31CF-0D8B-86BD-BE4E-959C8D44388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
        <p:nvSpPr>
          <p:cNvPr id="5" name="CuadroTexto 4">
            <a:extLst>
              <a:ext uri="{FF2B5EF4-FFF2-40B4-BE49-F238E27FC236}">
                <a16:creationId xmlns:a16="http://schemas.microsoft.com/office/drawing/2014/main" id="{A2D03FE9-A92C-2AB0-D09A-FED27949DD86}"/>
              </a:ext>
            </a:extLst>
          </p:cNvPr>
          <p:cNvSpPr txBox="1"/>
          <p:nvPr/>
        </p:nvSpPr>
        <p:spPr>
          <a:xfrm>
            <a:off x="3164747" y="3047790"/>
            <a:ext cx="8101668" cy="1824474"/>
          </a:xfrm>
          <a:prstGeom prst="rect">
            <a:avLst/>
          </a:prstGeom>
          <a:noFill/>
        </p:spPr>
        <p:txBody>
          <a:bodyPr wrap="square">
            <a:spAutoFit/>
          </a:bodyPr>
          <a:lstStyle/>
          <a:p>
            <a:pPr marL="342900" indent="-342900" algn="just">
              <a:lnSpc>
                <a:spcPct val="107000"/>
              </a:lnSpc>
              <a:buFont typeface="Symbol" panose="05050102010706020507" pitchFamily="18" charset="2"/>
              <a:buChar char=""/>
            </a:pPr>
            <a:r>
              <a:rPr lang="en-GB" sz="1800" b="1">
                <a:effectLst/>
                <a:latin typeface="Calibri" panose="020F0502020204030204" pitchFamily="34" charset="0"/>
                <a:ea typeface="Calibri" panose="020F0502020204030204" pitchFamily="34" charset="0"/>
                <a:cs typeface="Calibri" panose="020F0502020204030204" pitchFamily="34" charset="0"/>
              </a:rPr>
              <a:t>Dropbox</a:t>
            </a:r>
            <a:r>
              <a:rPr lang="en-GB" sz="1800">
                <a:effectLst/>
                <a:latin typeface="Calibri" panose="020F0502020204030204" pitchFamily="34" charset="0"/>
                <a:ea typeface="Calibri" panose="020F0502020204030204" pitchFamily="34" charset="0"/>
                <a:cs typeface="Calibri" panose="020F0502020204030204" pitchFamily="34" charset="0"/>
              </a:rPr>
              <a:t>. The free plan provides 2 GB of storage, and the paid plans go up to 3 TB of storage.  </a:t>
            </a:r>
            <a:r>
              <a:rPr lang="es-E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https://www.dropbox.com/</a:t>
            </a:r>
            <a:r>
              <a:rPr lang="en-GB" sz="1800">
                <a:effectLst/>
                <a:latin typeface="Calibri" panose="020F0502020204030204" pitchFamily="34" charset="0"/>
                <a:ea typeface="Calibri" panose="020F0502020204030204" pitchFamily="34" charset="0"/>
                <a:cs typeface="Calibri" panose="020F0502020204030204" pitchFamily="34" charset="0"/>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n-GB" sz="1800" b="1">
                <a:effectLst/>
                <a:latin typeface="Calibri" panose="020F0502020204030204" pitchFamily="34" charset="0"/>
                <a:ea typeface="Calibri" panose="020F0502020204030204" pitchFamily="34" charset="0"/>
                <a:cs typeface="Calibri" panose="020F0502020204030204" pitchFamily="34" charset="0"/>
              </a:rPr>
              <a:t>MEGA</a:t>
            </a:r>
            <a:r>
              <a:rPr lang="en-GB" sz="1800">
                <a:effectLst/>
                <a:latin typeface="Calibri" panose="020F0502020204030204" pitchFamily="34" charset="0"/>
                <a:ea typeface="Calibri" panose="020F0502020204030204" pitchFamily="34" charset="0"/>
                <a:cs typeface="Calibri" panose="020F0502020204030204" pitchFamily="34" charset="0"/>
              </a:rPr>
              <a:t>. This platform includes 20 GB for free, and has paid plans for individuals up to 16 TB, and for companies up to 10 PB, making it one of the solutions with the largest capacity. </a:t>
            </a:r>
            <a:r>
              <a:rPr lang="es-E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https://mega.io/</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descr="Icono&#10;&#10;Descripción generada automáticamente con confianza baja">
            <a:extLst>
              <a:ext uri="{FF2B5EF4-FFF2-40B4-BE49-F238E27FC236}">
                <a16:creationId xmlns:a16="http://schemas.microsoft.com/office/drawing/2014/main" id="{3D543B09-6DD9-1F9E-E4AA-5A8D9215F892}"/>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r="-7987"/>
          <a:stretch/>
        </p:blipFill>
        <p:spPr>
          <a:xfrm>
            <a:off x="1187560" y="4151793"/>
            <a:ext cx="1633918" cy="492983"/>
          </a:xfrm>
          <a:prstGeom prst="rect">
            <a:avLst/>
          </a:prstGeom>
        </p:spPr>
      </p:pic>
      <p:pic>
        <p:nvPicPr>
          <p:cNvPr id="10" name="Imagen 9" descr="Forma&#10;&#10;Descripción generada automáticamente con confianza media">
            <a:extLst>
              <a:ext uri="{FF2B5EF4-FFF2-40B4-BE49-F238E27FC236}">
                <a16:creationId xmlns:a16="http://schemas.microsoft.com/office/drawing/2014/main" id="{326766AF-A40C-4F37-F053-494FBD88EE3F}"/>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r="-9423"/>
          <a:stretch/>
        </p:blipFill>
        <p:spPr>
          <a:xfrm>
            <a:off x="1187560" y="3390257"/>
            <a:ext cx="1827016" cy="328719"/>
          </a:xfrm>
          <a:prstGeom prst="rect">
            <a:avLst/>
          </a:prstGeom>
        </p:spPr>
      </p:pic>
    </p:spTree>
    <p:extLst>
      <p:ext uri="{BB962C8B-B14F-4D97-AF65-F5344CB8AC3E}">
        <p14:creationId xmlns:p14="http://schemas.microsoft.com/office/powerpoint/2010/main" val="3316198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Cybersecurity</a:t>
            </a:r>
            <a:br>
              <a:rPr lang="en-GB"/>
            </a:br>
            <a:r>
              <a:rPr lang="en-GB" sz="2800"/>
              <a:t>in remote work</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2"/>
            <a:ext cx="10169135" cy="1274973"/>
          </a:xfrm>
        </p:spPr>
        <p:txBody>
          <a:bodyPr>
            <a:normAutofit/>
          </a:bodyPr>
          <a:lstStyle/>
          <a:p>
            <a:pPr algn="just">
              <a:lnSpc>
                <a:spcPct val="107000"/>
              </a:lnSpc>
              <a:spcAft>
                <a:spcPts val="800"/>
              </a:spcAft>
            </a:pPr>
            <a:r>
              <a:rPr lang="en-GB">
                <a:effectLst/>
                <a:latin typeface="Calibri" panose="020F0502020204030204" pitchFamily="34" charset="0"/>
                <a:ea typeface="Calibri" panose="020F0502020204030204" pitchFamily="34" charset="0"/>
                <a:cs typeface="Calibri" panose="020F0502020204030204" pitchFamily="34" charset="0"/>
              </a:rPr>
              <a:t>Some examples of tools for remote work are:</a:t>
            </a:r>
          </a:p>
          <a:p>
            <a:pPr algn="just">
              <a:lnSpc>
                <a:spcPct val="107000"/>
              </a:lnSpc>
              <a:spcAft>
                <a:spcPts val="800"/>
              </a:spcAft>
            </a:pPr>
            <a:r>
              <a:rPr lang="es-ES" b="1">
                <a:latin typeface="Calibri" panose="020F0502020204030204" pitchFamily="34" charset="0"/>
                <a:ea typeface="Calibri" panose="020F0502020204030204" pitchFamily="34" charset="0"/>
                <a:cs typeface="Calibri" panose="020F0502020204030204" pitchFamily="34" charset="0"/>
              </a:rPr>
              <a:t>Collaborative tools</a:t>
            </a:r>
            <a:endParaRPr lang="es-ES" b="1"/>
          </a:p>
          <a:p>
            <a:pPr algn="just"/>
            <a:endParaRPr lang="es-ES"/>
          </a:p>
          <a:p>
            <a:pPr marL="0" indent="0">
              <a:buNone/>
            </a:pPr>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0B4A31CF-0D8B-86BD-BE4E-959C8D44388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
        <p:nvSpPr>
          <p:cNvPr id="5" name="CuadroTexto 4">
            <a:extLst>
              <a:ext uri="{FF2B5EF4-FFF2-40B4-BE49-F238E27FC236}">
                <a16:creationId xmlns:a16="http://schemas.microsoft.com/office/drawing/2014/main" id="{A2D03FE9-A92C-2AB0-D09A-FED27949DD86}"/>
              </a:ext>
            </a:extLst>
          </p:cNvPr>
          <p:cNvSpPr txBox="1"/>
          <p:nvPr/>
        </p:nvSpPr>
        <p:spPr>
          <a:xfrm>
            <a:off x="3164747" y="3047790"/>
            <a:ext cx="8101668" cy="2816156"/>
          </a:xfrm>
          <a:prstGeom prst="rect">
            <a:avLst/>
          </a:prstGeom>
          <a:noFill/>
        </p:spPr>
        <p:txBody>
          <a:bodyPr wrap="square">
            <a:spAutoFit/>
          </a:bodyPr>
          <a:lstStyle/>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Calibri" panose="020F0502020204030204" pitchFamily="34" charset="0"/>
              </a:rPr>
              <a:t>Slack</a:t>
            </a:r>
            <a:r>
              <a:rPr lang="en-GB" sz="1800" dirty="0">
                <a:effectLst/>
                <a:latin typeface="Calibri" panose="020F0502020204030204" pitchFamily="34" charset="0"/>
                <a:ea typeface="Calibri" panose="020F0502020204030204" pitchFamily="34" charset="0"/>
                <a:cs typeface="Calibri" panose="020F0502020204030204" pitchFamily="34" charset="0"/>
              </a:rPr>
              <a:t>. This instant messaging platform allows integration with other tools, and simplifies team communication. The free version allows access to the history of the last 10,000 team messages, video calls with colleagues, and integrates with 10 applications. </a:t>
            </a:r>
            <a:r>
              <a:rPr lang="es-E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https://slack.com/</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Calibri" panose="020F0502020204030204" pitchFamily="34" charset="0"/>
              </a:rPr>
              <a:t>Trello</a:t>
            </a:r>
            <a:r>
              <a:rPr lang="en-GB" sz="1800" dirty="0">
                <a:effectLst/>
                <a:latin typeface="Calibri" panose="020F0502020204030204" pitchFamily="34" charset="0"/>
                <a:ea typeface="Calibri" panose="020F0502020204030204" pitchFamily="34" charset="0"/>
                <a:cs typeface="Calibri" panose="020F0502020204030204" pitchFamily="34" charset="0"/>
              </a:rPr>
              <a:t>. This tool works with the Kanban card system, and allows you to include notes, files, deadlines and other items. It is easy to manage by dragging the cards, and is available in several languages. This tool is free up to 10 boards per team. </a:t>
            </a: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https://trello.com/</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descr="Forma&#10;&#10;Descripción generada automáticamente con confianza media">
            <a:extLst>
              <a:ext uri="{FF2B5EF4-FFF2-40B4-BE49-F238E27FC236}">
                <a16:creationId xmlns:a16="http://schemas.microsoft.com/office/drawing/2014/main" id="{10A7BBEA-4174-FB09-07FE-087A652D4925}"/>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r="-7016"/>
          <a:stretch/>
        </p:blipFill>
        <p:spPr>
          <a:xfrm>
            <a:off x="1250188" y="3514957"/>
            <a:ext cx="1761652" cy="419895"/>
          </a:xfrm>
          <a:prstGeom prst="rect">
            <a:avLst/>
          </a:prstGeom>
        </p:spPr>
      </p:pic>
      <p:pic>
        <p:nvPicPr>
          <p:cNvPr id="10" name="Imagen 9" descr="Logotipo&#10;&#10;Descripción generada automáticamente">
            <a:extLst>
              <a:ext uri="{FF2B5EF4-FFF2-40B4-BE49-F238E27FC236}">
                <a16:creationId xmlns:a16="http://schemas.microsoft.com/office/drawing/2014/main" id="{486785BA-1FE9-C724-04A0-EAC165E5C5DA}"/>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l="-1" r="-15063"/>
          <a:stretch/>
        </p:blipFill>
        <p:spPr>
          <a:xfrm>
            <a:off x="1250188" y="5012990"/>
            <a:ext cx="1737759" cy="309713"/>
          </a:xfrm>
          <a:prstGeom prst="rect">
            <a:avLst/>
          </a:prstGeom>
        </p:spPr>
      </p:pic>
    </p:spTree>
    <p:extLst>
      <p:ext uri="{BB962C8B-B14F-4D97-AF65-F5344CB8AC3E}">
        <p14:creationId xmlns:p14="http://schemas.microsoft.com/office/powerpoint/2010/main" val="3629729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Recommendations</a:t>
            </a:r>
            <a:br>
              <a:rPr lang="en-GB"/>
            </a:br>
            <a:r>
              <a:rPr lang="en-GB" sz="2800"/>
              <a:t>for entrepreneurs</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3"/>
            <a:ext cx="6050140" cy="4479565"/>
          </a:xfrm>
        </p:spPr>
        <p:txBody>
          <a:bodyPr>
            <a:normAutofit/>
          </a:bodyPr>
          <a:lstStyle/>
          <a:p>
            <a:pPr marL="342900" lvl="0" indent="-342900" algn="just">
              <a:lnSpc>
                <a:spcPct val="107000"/>
              </a:lnSpc>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Calibri" panose="020F0502020204030204" pitchFamily="34" charset="0"/>
              </a:rPr>
              <a:t>Make sure your company has a </a:t>
            </a:r>
            <a:r>
              <a:rPr lang="en-GB" sz="1800" b="1" dirty="0">
                <a:effectLst/>
                <a:latin typeface="Calibri" panose="020F0502020204030204" pitchFamily="34" charset="0"/>
                <a:ea typeface="Calibri" panose="020F0502020204030204" pitchFamily="34" charset="0"/>
                <a:cs typeface="Calibri" panose="020F0502020204030204" pitchFamily="34" charset="0"/>
              </a:rPr>
              <a:t>cybersecurity plan</a:t>
            </a:r>
            <a:r>
              <a:rPr lang="en-GB" sz="1800" dirty="0">
                <a:effectLst/>
                <a:latin typeface="Calibri" panose="020F0502020204030204" pitchFamily="34" charset="0"/>
                <a:ea typeface="Calibri" panose="020F0502020204030204" pitchFamily="34" charset="0"/>
                <a:cs typeface="Calibri" panose="020F0502020204030204" pitchFamily="34" charset="0"/>
              </a:rPr>
              <a:t> that is appropriate to the needs and potential vulnerabilities of your business.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Calibri" panose="020F0502020204030204" pitchFamily="34" charset="0"/>
              </a:rPr>
              <a:t>Establish policies and procedures for </a:t>
            </a:r>
            <a:r>
              <a:rPr lang="en-GB" sz="1800" b="1" dirty="0">
                <a:effectLst/>
                <a:latin typeface="Calibri" panose="020F0502020204030204" pitchFamily="34" charset="0"/>
                <a:ea typeface="Calibri" panose="020F0502020204030204" pitchFamily="34" charset="0"/>
                <a:cs typeface="Calibri" panose="020F0502020204030204" pitchFamily="34" charset="0"/>
              </a:rPr>
              <a:t>secure information management</a:t>
            </a:r>
            <a:r>
              <a:rPr lang="en-GB" sz="1800" dirty="0">
                <a:effectLst/>
                <a:latin typeface="Calibri" panose="020F0502020204030204" pitchFamily="34" charset="0"/>
                <a:ea typeface="Calibri" panose="020F0502020204030204" pitchFamily="34" charset="0"/>
                <a:cs typeface="Calibri" panose="020F0502020204030204" pitchFamily="34" charset="0"/>
              </a:rPr>
              <a:t>, e.g., no personal devices, secure destruction of documents.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b="1" dirty="0">
                <a:effectLst/>
                <a:latin typeface="Calibri" panose="020F0502020204030204" pitchFamily="34" charset="0"/>
                <a:ea typeface="Calibri" panose="020F0502020204030204" pitchFamily="34" charset="0"/>
                <a:cs typeface="Calibri" panose="020F0502020204030204" pitchFamily="34" charset="0"/>
              </a:rPr>
              <a:t>Train your employees in cybersecurity </a:t>
            </a:r>
            <a:r>
              <a:rPr lang="en-GB" sz="1800" dirty="0">
                <a:effectLst/>
                <a:latin typeface="Calibri" panose="020F0502020204030204" pitchFamily="34" charset="0"/>
                <a:ea typeface="Calibri" panose="020F0502020204030204" pitchFamily="34" charset="0"/>
                <a:cs typeface="Calibri" panose="020F0502020204030204" pitchFamily="34" charset="0"/>
              </a:rPr>
              <a:t>so they can comply with policies and procedures.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b="1" dirty="0">
                <a:effectLst/>
                <a:latin typeface="Calibri" panose="020F0502020204030204" pitchFamily="34" charset="0"/>
                <a:ea typeface="Calibri" panose="020F0502020204030204" pitchFamily="34" charset="0"/>
                <a:cs typeface="Calibri" panose="020F0502020204030204" pitchFamily="34" charset="0"/>
              </a:rPr>
              <a:t>Improve your digital and cybersecurity skills</a:t>
            </a:r>
            <a:r>
              <a:rPr lang="en-GB" sz="1800" dirty="0">
                <a:effectLst/>
                <a:latin typeface="Calibri" panose="020F0502020204030204" pitchFamily="34" charset="0"/>
                <a:ea typeface="Calibri" panose="020F0502020204030204" pitchFamily="34" charset="0"/>
                <a:cs typeface="Calibri" panose="020F0502020204030204" pitchFamily="34" charset="0"/>
              </a:rPr>
              <a:t>; remember that you handle very sensitive information.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Calibri" panose="020F0502020204030204" pitchFamily="34" charset="0"/>
              </a:rPr>
              <a:t>Also comply with the </a:t>
            </a:r>
            <a:r>
              <a:rPr lang="en-GB" sz="1800" b="1" dirty="0">
                <a:effectLst/>
                <a:latin typeface="Calibri" panose="020F0502020204030204" pitchFamily="34" charset="0"/>
                <a:ea typeface="Calibri" panose="020F0502020204030204" pitchFamily="34" charset="0"/>
                <a:cs typeface="Calibri" panose="020F0502020204030204" pitchFamily="34" charset="0"/>
              </a:rPr>
              <a:t>recommendations for staff</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s-ES" sz="18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a:p>
          <a:p>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descr="Un grupo de hombres con traje y corbata&#10;&#10;Descripción generada automáticamente con confianza media">
            <a:extLst>
              <a:ext uri="{FF2B5EF4-FFF2-40B4-BE49-F238E27FC236}">
                <a16:creationId xmlns:a16="http://schemas.microsoft.com/office/drawing/2014/main" id="{7D8ED6DB-3DA7-FAF7-B736-2A5A41FA775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64301" y="2096539"/>
            <a:ext cx="3591379" cy="3235047"/>
          </a:xfrm>
          <a:prstGeom prst="rect">
            <a:avLst/>
          </a:prstGeom>
        </p:spPr>
      </p:pic>
      <p:pic>
        <p:nvPicPr>
          <p:cNvPr id="3" name="Imagen 2" descr="Texto&#10;&#10;Descripción generada automáticamente">
            <a:extLst>
              <a:ext uri="{FF2B5EF4-FFF2-40B4-BE49-F238E27FC236}">
                <a16:creationId xmlns:a16="http://schemas.microsoft.com/office/drawing/2014/main" id="{A98DF762-2ECF-26AB-F998-A9EF99BCA9B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3164797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Recommendations</a:t>
            </a:r>
            <a:br>
              <a:rPr lang="en-GB"/>
            </a:br>
            <a:r>
              <a:rPr lang="en-GB" sz="2800"/>
              <a:t>for staff</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4127383" y="1935607"/>
            <a:ext cx="7028297" cy="3755158"/>
          </a:xfrm>
        </p:spPr>
        <p:txBody>
          <a:bodyPr>
            <a:normAutofit lnSpcReduction="10000"/>
          </a:bodyPr>
          <a:lstStyle/>
          <a:p>
            <a:pPr marL="342900" lvl="0" indent="-342900" algn="just">
              <a:lnSpc>
                <a:spcPct val="107000"/>
              </a:lnSpc>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Cybersecurity starts with the </a:t>
            </a:r>
            <a:r>
              <a:rPr lang="en-GB" sz="1800" b="1">
                <a:effectLst/>
                <a:latin typeface="Calibri" panose="020F0502020204030204" pitchFamily="34" charset="0"/>
                <a:ea typeface="Calibri" panose="020F0502020204030204" pitchFamily="34" charset="0"/>
                <a:cs typeface="Calibri" panose="020F0502020204030204" pitchFamily="34" charset="0"/>
              </a:rPr>
              <a:t>physical security of information</a:t>
            </a:r>
            <a:r>
              <a:rPr lang="en-GB" sz="1800">
                <a:effectLst/>
                <a:latin typeface="Calibri" panose="020F0502020204030204" pitchFamily="34" charset="0"/>
                <a:ea typeface="Calibri" panose="020F0502020204030204" pitchFamily="34" charset="0"/>
                <a:cs typeface="Calibri" panose="020F0502020204030204" pitchFamily="34" charset="0"/>
              </a:rPr>
              <a:t>: keep your desktop free of confidential information, post-its with passwords, emails, etc.</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Do not connect </a:t>
            </a:r>
            <a:r>
              <a:rPr lang="en-GB" sz="1800" b="1">
                <a:effectLst/>
                <a:latin typeface="Calibri" panose="020F0502020204030204" pitchFamily="34" charset="0"/>
                <a:ea typeface="Calibri" panose="020F0502020204030204" pitchFamily="34" charset="0"/>
                <a:cs typeface="Calibri" panose="020F0502020204030204" pitchFamily="34" charset="0"/>
              </a:rPr>
              <a:t>USB devices</a:t>
            </a:r>
            <a:r>
              <a:rPr lang="en-GB" sz="1800">
                <a:effectLst/>
                <a:latin typeface="Calibri" panose="020F0502020204030204" pitchFamily="34" charset="0"/>
                <a:ea typeface="Calibri" panose="020F0502020204030204" pitchFamily="34" charset="0"/>
                <a:cs typeface="Calibri" panose="020F0502020204030204" pitchFamily="34" charset="0"/>
              </a:rPr>
              <a:t> that come from untrusted people, as they could infect your computer.</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b="1">
                <a:effectLst/>
                <a:latin typeface="Calibri" panose="020F0502020204030204" pitchFamily="34" charset="0"/>
                <a:ea typeface="Calibri" panose="020F0502020204030204" pitchFamily="34" charset="0"/>
                <a:cs typeface="Calibri" panose="020F0502020204030204" pitchFamily="34" charset="0"/>
              </a:rPr>
              <a:t>Encrypt sensitive information before sending it</a:t>
            </a:r>
            <a:r>
              <a:rPr lang="en-GB" sz="1800">
                <a:effectLst/>
                <a:latin typeface="Calibri" panose="020F0502020204030204" pitchFamily="34" charset="0"/>
                <a:ea typeface="Calibri" panose="020F0502020204030204" pitchFamily="34" charset="0"/>
                <a:cs typeface="Calibri" panose="020F0502020204030204" pitchFamily="34" charset="0"/>
              </a:rPr>
              <a:t>, e.g. through a password-protected compressed file.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Remember to </a:t>
            </a:r>
            <a:r>
              <a:rPr lang="en-GB" sz="1800" b="1">
                <a:effectLst/>
                <a:latin typeface="Calibri" panose="020F0502020204030204" pitchFamily="34" charset="0"/>
                <a:ea typeface="Calibri" panose="020F0502020204030204" pitchFamily="34" charset="0"/>
                <a:cs typeface="Calibri" panose="020F0502020204030204" pitchFamily="34" charset="0"/>
              </a:rPr>
              <a:t>empty your computer's trash</a:t>
            </a:r>
            <a:r>
              <a:rPr lang="en-GB" sz="1800">
                <a:effectLst/>
                <a:latin typeface="Calibri" panose="020F0502020204030204" pitchFamily="34" charset="0"/>
                <a:ea typeface="Calibri" panose="020F0502020204030204" pitchFamily="34" charset="0"/>
                <a:cs typeface="Calibri" panose="020F0502020204030204" pitchFamily="34" charset="0"/>
              </a:rPr>
              <a:t> regularly.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s-ES" sz="1800">
                <a:effectLst/>
                <a:latin typeface="Calibri" panose="020F0502020204030204" pitchFamily="34" charset="0"/>
                <a:ea typeface="Calibri" panose="020F0502020204030204" pitchFamily="34" charset="0"/>
                <a:cs typeface="Calibri" panose="020F0502020204030204" pitchFamily="34" charset="0"/>
              </a:rPr>
              <a:t>Make regular </a:t>
            </a:r>
            <a:r>
              <a:rPr lang="es-ES" sz="1800" b="1">
                <a:effectLst/>
                <a:latin typeface="Calibri" panose="020F0502020204030204" pitchFamily="34" charset="0"/>
                <a:ea typeface="Calibri" panose="020F0502020204030204" pitchFamily="34" charset="0"/>
                <a:cs typeface="Calibri" panose="020F0502020204030204" pitchFamily="34" charset="0"/>
              </a:rPr>
              <a:t>backups</a:t>
            </a:r>
            <a:r>
              <a:rPr lang="es-ES" sz="1800">
                <a:effectLst/>
                <a:latin typeface="Calibri" panose="020F0502020204030204" pitchFamily="34" charset="0"/>
                <a:ea typeface="Calibri" panose="020F0502020204030204" pitchFamily="34" charset="0"/>
                <a:cs typeface="Calibri" panose="020F0502020204030204" pitchFamily="34" charset="0"/>
              </a:rPr>
              <a: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Outside the company, </a:t>
            </a:r>
            <a:r>
              <a:rPr lang="en-GB" sz="1800" b="1">
                <a:effectLst/>
                <a:latin typeface="Calibri" panose="020F0502020204030204" pitchFamily="34" charset="0"/>
                <a:ea typeface="Calibri" panose="020F0502020204030204" pitchFamily="34" charset="0"/>
                <a:cs typeface="Calibri" panose="020F0502020204030204" pitchFamily="34" charset="0"/>
              </a:rPr>
              <a:t>keep a close eye on your mobile devices</a:t>
            </a:r>
            <a:r>
              <a:rPr lang="en-GB" sz="1800">
                <a:effectLst/>
                <a:latin typeface="Calibri" panose="020F0502020204030204" pitchFamily="34" charset="0"/>
                <a:ea typeface="Calibri" panose="020F0502020204030204" pitchFamily="34" charset="0"/>
                <a:cs typeface="Calibri" panose="020F0502020204030204" pitchFamily="34" charset="0"/>
              </a:rPr>
              <a: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a:p>
          <a:p>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Icono&#10;&#10;Descripción generada automáticamente">
            <a:extLst>
              <a:ext uri="{FF2B5EF4-FFF2-40B4-BE49-F238E27FC236}">
                <a16:creationId xmlns:a16="http://schemas.microsoft.com/office/drawing/2014/main" id="{281C2A0D-7471-821E-A4C7-D21E7B52F01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0" y="2098686"/>
            <a:ext cx="2666405" cy="3429000"/>
          </a:xfrm>
          <a:prstGeom prst="rect">
            <a:avLst/>
          </a:prstGeom>
        </p:spPr>
      </p:pic>
      <p:pic>
        <p:nvPicPr>
          <p:cNvPr id="3" name="Imagen 2" descr="Texto&#10;&#10;Descripción generada automáticamente">
            <a:extLst>
              <a:ext uri="{FF2B5EF4-FFF2-40B4-BE49-F238E27FC236}">
                <a16:creationId xmlns:a16="http://schemas.microsoft.com/office/drawing/2014/main" id="{84209D6E-BD89-1825-03B2-19B93E2DF61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4105206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Recommendations</a:t>
            </a:r>
            <a:br>
              <a:rPr lang="en-GB"/>
            </a:br>
            <a:r>
              <a:rPr lang="en-GB" sz="2800"/>
              <a:t>for staff</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936463"/>
            <a:ext cx="6494757" cy="4260768"/>
          </a:xfrm>
        </p:spPr>
        <p:txBody>
          <a:bodyPr>
            <a:normAutofit/>
          </a:bodyPr>
          <a:lstStyle/>
          <a:p>
            <a:pPr marL="342900" lvl="0" indent="-342900" algn="just">
              <a:lnSpc>
                <a:spcPct val="107000"/>
              </a:lnSpc>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If possible, </a:t>
            </a:r>
            <a:r>
              <a:rPr lang="en-GB" sz="1800" b="1">
                <a:effectLst/>
                <a:latin typeface="Calibri" panose="020F0502020204030204" pitchFamily="34" charset="0"/>
                <a:ea typeface="Calibri" panose="020F0502020204030204" pitchFamily="34" charset="0"/>
                <a:cs typeface="Calibri" panose="020F0502020204030204" pitchFamily="34" charset="0"/>
              </a:rPr>
              <a:t>avoid connecting to open wifi networks</a:t>
            </a:r>
            <a:r>
              <a:rPr lang="en-GB" sz="1800">
                <a:effectLst/>
                <a:latin typeface="Calibri" panose="020F0502020204030204" pitchFamily="34" charset="0"/>
                <a:ea typeface="Calibri" panose="020F0502020204030204" pitchFamily="34" charset="0"/>
                <a:cs typeface="Calibri" panose="020F0502020204030204" pitchFamily="34" charset="0"/>
              </a:rPr>
              <a:t> with work devices. </a:t>
            </a:r>
            <a:r>
              <a:rPr lang="es-ES" sz="1800">
                <a:effectLst/>
                <a:latin typeface="Calibri" panose="020F0502020204030204" pitchFamily="34" charset="0"/>
                <a:ea typeface="Calibri" panose="020F0502020204030204" pitchFamily="34" charset="0"/>
                <a:cs typeface="Calibri" panose="020F0502020204030204" pitchFamily="34" charset="0"/>
              </a:rPr>
              <a:t>If you need to do so, use a VPN for security.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b="1">
                <a:effectLst/>
                <a:latin typeface="Calibri" panose="020F0502020204030204" pitchFamily="34" charset="0"/>
                <a:ea typeface="Calibri" panose="020F0502020204030204" pitchFamily="34" charset="0"/>
                <a:cs typeface="Calibri" panose="020F0502020204030204" pitchFamily="34" charset="0"/>
              </a:rPr>
              <a:t>Lock your computer </a:t>
            </a:r>
            <a:r>
              <a:rPr lang="en-GB" sz="1800">
                <a:effectLst/>
                <a:latin typeface="Calibri" panose="020F0502020204030204" pitchFamily="34" charset="0"/>
                <a:ea typeface="Calibri" panose="020F0502020204030204" pitchFamily="34" charset="0"/>
                <a:cs typeface="Calibri" panose="020F0502020204030204" pitchFamily="34" charset="0"/>
              </a:rPr>
              <a:t>when you are away from your desk.</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457200" algn="l"/>
              </a:tabLst>
            </a:pPr>
            <a:r>
              <a:rPr lang="en-GB" sz="1800">
                <a:effectLst/>
                <a:latin typeface="Calibri" panose="020F0502020204030204" pitchFamily="34" charset="0"/>
                <a:ea typeface="Calibri" panose="020F0502020204030204" pitchFamily="34" charset="0"/>
                <a:cs typeface="Calibri" panose="020F0502020204030204" pitchFamily="34" charset="0"/>
              </a:rPr>
              <a:t>Use </a:t>
            </a:r>
            <a:r>
              <a:rPr lang="en-GB" sz="1800" b="1">
                <a:effectLst/>
                <a:latin typeface="Calibri" panose="020F0502020204030204" pitchFamily="34" charset="0"/>
                <a:ea typeface="Calibri" panose="020F0502020204030204" pitchFamily="34" charset="0"/>
                <a:cs typeface="Calibri" panose="020F0502020204030204" pitchFamily="34" charset="0"/>
              </a:rPr>
              <a:t>passwords that are secure</a:t>
            </a:r>
            <a:r>
              <a:rPr lang="en-GB" sz="1800">
                <a:effectLst/>
                <a:latin typeface="Calibri" panose="020F0502020204030204" pitchFamily="34" charset="0"/>
                <a:ea typeface="Calibri" panose="020F0502020204030204" pitchFamily="34" charset="0"/>
                <a:cs typeface="Calibri" panose="020F0502020204030204" pitchFamily="34" charset="0"/>
              </a:rPr>
              <a:t>. You can check the security of your passwords on dedicated password checking websites such as </a:t>
            </a:r>
            <a:r>
              <a:rPr lang="en-GB"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https://password.kaspersky.com/</a:t>
            </a:r>
            <a:r>
              <a:rPr lang="en-GB" sz="1800">
                <a:effectLst/>
                <a:latin typeface="Calibri" panose="020F0502020204030204" pitchFamily="34" charset="0"/>
                <a:ea typeface="Calibri" panose="020F0502020204030204" pitchFamily="34" charset="0"/>
                <a:cs typeface="Calibri" panose="020F0502020204030204" pitchFamily="34" charset="0"/>
              </a:rPr>
              <a: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tabLst>
                <a:tab pos="457200" algn="l"/>
              </a:tabLst>
            </a:pPr>
            <a:r>
              <a:rPr lang="en-GB" sz="1800" b="1">
                <a:effectLst/>
                <a:latin typeface="Calibri" panose="020F0502020204030204" pitchFamily="34" charset="0"/>
                <a:ea typeface="Calibri" panose="020F0502020204030204" pitchFamily="34" charset="0"/>
                <a:cs typeface="Calibri" panose="020F0502020204030204" pitchFamily="34" charset="0"/>
              </a:rPr>
              <a:t>Don't always use the same passwords</a:t>
            </a:r>
            <a:r>
              <a:rPr lang="en-GB" sz="1800">
                <a:effectLst/>
                <a:latin typeface="Calibri" panose="020F0502020204030204" pitchFamily="34" charset="0"/>
                <a:ea typeface="Calibri" panose="020F0502020204030204" pitchFamily="34" charset="0"/>
                <a:cs typeface="Calibri" panose="020F0502020204030204" pitchFamily="34" charset="0"/>
              </a:rPr>
              <a:t>, as you will be more vulnerable in case they are leaked.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en-GB" sz="1800" b="1">
                <a:effectLst/>
                <a:latin typeface="Calibri" panose="020F0502020204030204" pitchFamily="34" charset="0"/>
                <a:ea typeface="Calibri" panose="020F0502020204030204" pitchFamily="34" charset="0"/>
                <a:cs typeface="Calibri" panose="020F0502020204030204" pitchFamily="34" charset="0"/>
              </a:rPr>
              <a:t>Do not download attachments from unknown senders</a:t>
            </a:r>
            <a:r>
              <a:rPr lang="en-GB" sz="1800">
                <a:effectLst/>
                <a:latin typeface="Calibri" panose="020F0502020204030204" pitchFamily="34" charset="0"/>
                <a:ea typeface="Calibri" panose="020F0502020204030204" pitchFamily="34" charset="0"/>
                <a:cs typeface="Calibri" panose="020F0502020204030204" pitchFamily="34" charset="0"/>
              </a:rPr>
              <a:t>, be wary of </a:t>
            </a:r>
            <a:r>
              <a:rPr lang="en-GB" sz="1800" b="1">
                <a:effectLst/>
                <a:latin typeface="Calibri" panose="020F0502020204030204" pitchFamily="34" charset="0"/>
                <a:ea typeface="Calibri" panose="020F0502020204030204" pitchFamily="34" charset="0"/>
                <a:cs typeface="Calibri" panose="020F0502020204030204" pitchFamily="34" charset="0"/>
              </a:rPr>
              <a:t>suspicious messages</a:t>
            </a:r>
            <a:r>
              <a:rPr lang="en-GB" sz="1800">
                <a:effectLst/>
                <a:latin typeface="Calibri" panose="020F0502020204030204" pitchFamily="34" charset="0"/>
                <a:ea typeface="Calibri" panose="020F0502020204030204" pitchFamily="34" charset="0"/>
                <a:cs typeface="Calibri" panose="020F0502020204030204" pitchFamily="34" charset="0"/>
              </a:rPr>
              <a:t> and </a:t>
            </a:r>
            <a:r>
              <a:rPr lang="en-GB" sz="1800" b="1">
                <a:effectLst/>
                <a:latin typeface="Calibri" panose="020F0502020204030204" pitchFamily="34" charset="0"/>
                <a:ea typeface="Calibri" panose="020F0502020204030204" pitchFamily="34" charset="0"/>
                <a:cs typeface="Calibri" panose="020F0502020204030204" pitchFamily="34" charset="0"/>
              </a:rPr>
              <a:t>report any incidents</a:t>
            </a:r>
            <a:r>
              <a:rPr lang="en-GB" sz="1800">
                <a:effectLst/>
                <a:latin typeface="Calibri" panose="020F0502020204030204" pitchFamily="34" charset="0"/>
                <a:ea typeface="Calibri" panose="020F0502020204030204" pitchFamily="34" charset="0"/>
                <a:cs typeface="Calibri" panose="020F0502020204030204" pitchFamily="34" charset="0"/>
              </a:rPr>
              <a:t> to your supervisors.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endParaRPr lang="es-ES"/>
          </a:p>
          <a:p>
            <a:endParaRPr lang="es-ES"/>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descr="Una captura de pantalla de un celular con la imagen de una caricatura de una persona&#10;&#10;Descripción generada automáticamente con confianza baja">
            <a:extLst>
              <a:ext uri="{FF2B5EF4-FFF2-40B4-BE49-F238E27FC236}">
                <a16:creationId xmlns:a16="http://schemas.microsoft.com/office/drawing/2014/main" id="{3D74B8D6-E6FC-A9B3-3F5D-2220218C907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726680" y="2049999"/>
            <a:ext cx="3429000" cy="3330429"/>
          </a:xfrm>
          <a:prstGeom prst="rect">
            <a:avLst/>
          </a:prstGeom>
        </p:spPr>
      </p:pic>
      <p:pic>
        <p:nvPicPr>
          <p:cNvPr id="3" name="Imagen 2" descr="Texto&#10;&#10;Descripción generada automáticamente">
            <a:extLst>
              <a:ext uri="{FF2B5EF4-FFF2-40B4-BE49-F238E27FC236}">
                <a16:creationId xmlns:a16="http://schemas.microsoft.com/office/drawing/2014/main" id="{44BF9952-D8C4-F076-A69A-511D00EF2D6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250003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A1DEB0-AA15-CF3C-A922-E1F3377D8D4C}"/>
              </a:ext>
            </a:extLst>
          </p:cNvPr>
          <p:cNvSpPr>
            <a:spLocks noGrp="1"/>
          </p:cNvSpPr>
          <p:nvPr>
            <p:ph type="title"/>
          </p:nvPr>
        </p:nvSpPr>
        <p:spPr/>
        <p:txBody>
          <a:bodyPr/>
          <a:lstStyle/>
          <a:p>
            <a:r>
              <a:rPr lang="es-ES"/>
              <a:t>Summing up</a:t>
            </a:r>
          </a:p>
        </p:txBody>
      </p:sp>
      <p:graphicFrame>
        <p:nvGraphicFramePr>
          <p:cNvPr id="8" name="Marcador de contenido 7">
            <a:extLst>
              <a:ext uri="{FF2B5EF4-FFF2-40B4-BE49-F238E27FC236}">
                <a16:creationId xmlns:a16="http://schemas.microsoft.com/office/drawing/2014/main" id="{3E3B9907-02EC-C90E-5787-01C9B25BF68D}"/>
              </a:ext>
            </a:extLst>
          </p:cNvPr>
          <p:cNvGraphicFramePr>
            <a:graphicFrameLocks noGrp="1"/>
          </p:cNvGraphicFramePr>
          <p:nvPr>
            <p:ph idx="1"/>
            <p:extLst>
              <p:ext uri="{D42A27DB-BD31-4B8C-83A1-F6EECF244321}">
                <p14:modId xmlns:p14="http://schemas.microsoft.com/office/powerpoint/2010/main" val="291261999"/>
              </p:ext>
            </p:extLst>
          </p:nvPr>
        </p:nvGraphicFramePr>
        <p:xfrm>
          <a:off x="1096963" y="1846262"/>
          <a:ext cx="10058400" cy="42777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a:extLst>
              <a:ext uri="{FF2B5EF4-FFF2-40B4-BE49-F238E27FC236}">
                <a16:creationId xmlns:a16="http://schemas.microsoft.com/office/drawing/2014/main" id="{C99EB3C4-8ACA-C95A-650B-6E83C62C4567}"/>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5" name="Picture 2" descr="Restart">
            <a:extLst>
              <a:ext uri="{FF2B5EF4-FFF2-40B4-BE49-F238E27FC236}">
                <a16:creationId xmlns:a16="http://schemas.microsoft.com/office/drawing/2014/main" id="{A534771F-7FF0-79AF-9742-084EC5D5200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895126" y="286603"/>
            <a:ext cx="3115111" cy="573405"/>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6575CC38-516A-112F-9C31-C84EEDA5E9A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3168389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84F2A5-F36C-410C-663C-F63D8AC96BA9}"/>
              </a:ext>
            </a:extLst>
          </p:cNvPr>
          <p:cNvSpPr>
            <a:spLocks noGrp="1"/>
          </p:cNvSpPr>
          <p:nvPr>
            <p:ph type="title"/>
          </p:nvPr>
        </p:nvSpPr>
        <p:spPr/>
        <p:txBody>
          <a:bodyPr/>
          <a:lstStyle/>
          <a:p>
            <a:r>
              <a:rPr lang="es-ES" dirty="0" err="1"/>
              <a:t>Self-assessment</a:t>
            </a:r>
            <a:r>
              <a:rPr lang="es-ES" dirty="0"/>
              <a:t> </a:t>
            </a:r>
            <a:r>
              <a:rPr lang="es-ES" dirty="0" err="1"/>
              <a:t>questions</a:t>
            </a:r>
            <a:endParaRPr lang="es-ES" dirty="0"/>
          </a:p>
        </p:txBody>
      </p:sp>
      <p:pic>
        <p:nvPicPr>
          <p:cNvPr id="5" name="Picture 2" descr="Restart">
            <a:extLst>
              <a:ext uri="{FF2B5EF4-FFF2-40B4-BE49-F238E27FC236}">
                <a16:creationId xmlns:a16="http://schemas.microsoft.com/office/drawing/2014/main" id="{923BF357-A532-E7CB-0A30-42E5DFCB4647}"/>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9F5F9BBF-F338-4547-B4B0-44CFA9337D07}"/>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graphicFrame>
        <p:nvGraphicFramePr>
          <p:cNvPr id="10" name="Tabla 10">
            <a:extLst>
              <a:ext uri="{FF2B5EF4-FFF2-40B4-BE49-F238E27FC236}">
                <a16:creationId xmlns:a16="http://schemas.microsoft.com/office/drawing/2014/main" id="{413030EE-FF19-6F2B-0F71-F76CDAB4B2F7}"/>
              </a:ext>
            </a:extLst>
          </p:cNvPr>
          <p:cNvGraphicFramePr>
            <a:graphicFrameLocks noGrp="1"/>
          </p:cNvGraphicFramePr>
          <p:nvPr>
            <p:ph sz="half" idx="1"/>
            <p:extLst>
              <p:ext uri="{D42A27DB-BD31-4B8C-83A1-F6EECF244321}">
                <p14:modId xmlns:p14="http://schemas.microsoft.com/office/powerpoint/2010/main" val="2256568674"/>
              </p:ext>
            </p:extLst>
          </p:nvPr>
        </p:nvGraphicFramePr>
        <p:xfrm>
          <a:off x="1097280" y="1846263"/>
          <a:ext cx="10160745" cy="4051820"/>
        </p:xfrm>
        <a:graphic>
          <a:graphicData uri="http://schemas.openxmlformats.org/drawingml/2006/table">
            <a:tbl>
              <a:tblPr firstRow="1" bandRow="1">
                <a:tableStyleId>{21E4AEA4-8DFA-4A89-87EB-49C32662AFE0}</a:tableStyleId>
              </a:tblPr>
              <a:tblGrid>
                <a:gridCol w="2032149">
                  <a:extLst>
                    <a:ext uri="{9D8B030D-6E8A-4147-A177-3AD203B41FA5}">
                      <a16:colId xmlns:a16="http://schemas.microsoft.com/office/drawing/2014/main" val="2601891750"/>
                    </a:ext>
                  </a:extLst>
                </a:gridCol>
                <a:gridCol w="2032149">
                  <a:extLst>
                    <a:ext uri="{9D8B030D-6E8A-4147-A177-3AD203B41FA5}">
                      <a16:colId xmlns:a16="http://schemas.microsoft.com/office/drawing/2014/main" val="3559158159"/>
                    </a:ext>
                  </a:extLst>
                </a:gridCol>
                <a:gridCol w="1734172">
                  <a:extLst>
                    <a:ext uri="{9D8B030D-6E8A-4147-A177-3AD203B41FA5}">
                      <a16:colId xmlns:a16="http://schemas.microsoft.com/office/drawing/2014/main" val="1947302738"/>
                    </a:ext>
                  </a:extLst>
                </a:gridCol>
                <a:gridCol w="2330126">
                  <a:extLst>
                    <a:ext uri="{9D8B030D-6E8A-4147-A177-3AD203B41FA5}">
                      <a16:colId xmlns:a16="http://schemas.microsoft.com/office/drawing/2014/main" val="3283798389"/>
                    </a:ext>
                  </a:extLst>
                </a:gridCol>
                <a:gridCol w="2032149">
                  <a:extLst>
                    <a:ext uri="{9D8B030D-6E8A-4147-A177-3AD203B41FA5}">
                      <a16:colId xmlns:a16="http://schemas.microsoft.com/office/drawing/2014/main" val="2128591119"/>
                    </a:ext>
                  </a:extLst>
                </a:gridCol>
              </a:tblGrid>
              <a:tr h="1124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dirty="0">
                          <a:solidFill>
                            <a:schemeClr val="lt1"/>
                          </a:solidFill>
                          <a:effectLst/>
                          <a:latin typeface="+mn-lt"/>
                          <a:ea typeface="+mn-ea"/>
                          <a:cs typeface="+mn-cs"/>
                        </a:rPr>
                        <a:t>What is meant by "cybersecurity"?</a:t>
                      </a:r>
                      <a:endParaRPr lang="es-ES" sz="1500" dirty="0"/>
                    </a:p>
                  </a:txBody>
                  <a:tcPr/>
                </a:tc>
                <a:tc>
                  <a:txBody>
                    <a:bodyPr/>
                    <a:lstStyle/>
                    <a:p>
                      <a:r>
                        <a:rPr lang="es-ES" sz="1500" b="1" kern="1200">
                          <a:solidFill>
                            <a:schemeClr val="lt1"/>
                          </a:solidFill>
                          <a:effectLst/>
                          <a:latin typeface="+mn-lt"/>
                          <a:ea typeface="+mn-ea"/>
                          <a:cs typeface="+mn-cs"/>
                        </a:rPr>
                        <a:t>What should you do to prevent phishing?</a:t>
                      </a:r>
                      <a:endParaRPr lang="en-GB" sz="1500" b="1" kern="1200">
                        <a:solidFill>
                          <a:schemeClr val="lt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dirty="0">
                          <a:solidFill>
                            <a:schemeClr val="lt1"/>
                          </a:solidFill>
                          <a:effectLst/>
                          <a:latin typeface="+mn-lt"/>
                          <a:ea typeface="+mn-ea"/>
                          <a:cs typeface="+mn-cs"/>
                        </a:rPr>
                        <a:t>What is the most common attack on European MSMEs?</a:t>
                      </a:r>
                      <a:endParaRPr lang="es-E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a:solidFill>
                            <a:schemeClr val="lt1"/>
                          </a:solidFill>
                          <a:effectLst/>
                          <a:latin typeface="+mn-lt"/>
                          <a:ea typeface="+mn-ea"/>
                          <a:cs typeface="+mn-cs"/>
                        </a:rPr>
                        <a:t>Which of the following are cybersecurity objectives for remote access to information?</a:t>
                      </a:r>
                      <a:endParaRPr lang="es-ES" sz="15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a:solidFill>
                            <a:schemeClr val="lt1"/>
                          </a:solidFill>
                          <a:effectLst/>
                          <a:latin typeface="+mn-lt"/>
                          <a:ea typeface="+mn-ea"/>
                          <a:cs typeface="+mn-cs"/>
                        </a:rPr>
                        <a:t>What would you do with a USB drive you find on an office desk?</a:t>
                      </a:r>
                      <a:endParaRPr lang="es-ES" sz="1500"/>
                    </a:p>
                  </a:txBody>
                  <a:tcPr/>
                </a:tc>
                <a:extLst>
                  <a:ext uri="{0D108BD9-81ED-4DB2-BD59-A6C34878D82A}">
                    <a16:rowId xmlns:a16="http://schemas.microsoft.com/office/drawing/2014/main" val="4178373252"/>
                  </a:ext>
                </a:extLst>
              </a:tr>
              <a:tr h="2927201">
                <a:tc>
                  <a:txBody>
                    <a:bodyPr/>
                    <a:lstStyle/>
                    <a:p>
                      <a:r>
                        <a:rPr lang="es-ES" sz="1400"/>
                        <a:t>a. </a:t>
                      </a:r>
                      <a:r>
                        <a:rPr lang="en-GB" sz="1400" kern="1200">
                          <a:solidFill>
                            <a:schemeClr val="dk1"/>
                          </a:solidFill>
                          <a:effectLst/>
                          <a:latin typeface="+mn-lt"/>
                          <a:ea typeface="+mn-ea"/>
                          <a:cs typeface="+mn-cs"/>
                        </a:rPr>
                        <a:t>Tools to protect devices from malware attacks.</a:t>
                      </a:r>
                    </a:p>
                    <a:p>
                      <a:pPr marL="0" indent="0">
                        <a:buFont typeface="+mj-lt"/>
                        <a:buNone/>
                      </a:pPr>
                      <a:r>
                        <a:rPr lang="es-ES" sz="1400" kern="1200">
                          <a:solidFill>
                            <a:schemeClr val="dk1"/>
                          </a:solidFill>
                          <a:effectLst/>
                          <a:latin typeface="+mn-lt"/>
                          <a:ea typeface="+mn-ea"/>
                          <a:cs typeface="+mn-cs"/>
                        </a:rPr>
                        <a:t>b. </a:t>
                      </a:r>
                      <a:r>
                        <a:rPr lang="en-GB" sz="1400" kern="1200">
                          <a:solidFill>
                            <a:schemeClr val="dk1"/>
                          </a:solidFill>
                          <a:effectLst/>
                          <a:latin typeface="+mn-lt"/>
                          <a:ea typeface="+mn-ea"/>
                          <a:cs typeface="+mn-cs"/>
                        </a:rPr>
                        <a:t>Procedures designed to protect sensitive information from malicious attacks.</a:t>
                      </a:r>
                    </a:p>
                    <a:p>
                      <a:pPr marL="0" indent="0">
                        <a:buFont typeface="+mj-lt"/>
                        <a:buNone/>
                      </a:pPr>
                      <a:r>
                        <a:rPr lang="es-ES" sz="1400" kern="1200">
                          <a:solidFill>
                            <a:schemeClr val="dk1"/>
                          </a:solidFill>
                          <a:effectLst/>
                          <a:latin typeface="+mn-lt"/>
                          <a:ea typeface="+mn-ea"/>
                          <a:cs typeface="+mn-cs"/>
                        </a:rPr>
                        <a:t>c. </a:t>
                      </a:r>
                      <a:r>
                        <a:rPr lang="en-GB" sz="1400" kern="1200">
                          <a:solidFill>
                            <a:schemeClr val="dk1"/>
                          </a:solidFill>
                          <a:effectLst/>
                          <a:latin typeface="+mn-lt"/>
                          <a:ea typeface="+mn-ea"/>
                          <a:cs typeface="+mn-cs"/>
                        </a:rPr>
                        <a:t>The protection of company IT systems.</a:t>
                      </a:r>
                    </a:p>
                    <a:p>
                      <a:pPr marL="0" indent="0">
                        <a:buFont typeface="+mj-lt"/>
                        <a:buNone/>
                      </a:pPr>
                      <a:r>
                        <a:rPr lang="es-ES" sz="1400" kern="1200">
                          <a:solidFill>
                            <a:schemeClr val="dk1"/>
                          </a:solidFill>
                          <a:effectLst/>
                          <a:latin typeface="+mn-lt"/>
                          <a:ea typeface="+mn-ea"/>
                          <a:cs typeface="+mn-cs"/>
                        </a:rPr>
                        <a:t>d. </a:t>
                      </a:r>
                      <a:r>
                        <a:rPr lang="en-GB" sz="1400" kern="1200">
                          <a:solidFill>
                            <a:schemeClr val="dk1"/>
                          </a:solidFill>
                          <a:effectLst/>
                          <a:latin typeface="+mn-lt"/>
                          <a:ea typeface="+mn-ea"/>
                          <a:cs typeface="+mn-cs"/>
                        </a:rPr>
                        <a:t>All answers are correct.</a:t>
                      </a:r>
                    </a:p>
                  </a:txBody>
                  <a:tcPr/>
                </a:tc>
                <a:tc>
                  <a:txBody>
                    <a:bodyPr/>
                    <a:lstStyle/>
                    <a:p>
                      <a:r>
                        <a:rPr lang="es-ES" sz="1400" kern="1200" dirty="0">
                          <a:solidFill>
                            <a:schemeClr val="dk1"/>
                          </a:solidFill>
                          <a:effectLst/>
                          <a:latin typeface="+mn-lt"/>
                          <a:ea typeface="+mn-ea"/>
                          <a:cs typeface="+mn-cs"/>
                        </a:rPr>
                        <a:t>a. </a:t>
                      </a:r>
                      <a:r>
                        <a:rPr lang="en-GB" sz="1400" kern="1200" dirty="0">
                          <a:solidFill>
                            <a:schemeClr val="dk1"/>
                          </a:solidFill>
                          <a:effectLst/>
                          <a:latin typeface="+mn-lt"/>
                          <a:ea typeface="+mn-ea"/>
                          <a:cs typeface="+mn-cs"/>
                        </a:rPr>
                        <a:t>Be wary of unsolicited emails to change a password</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b. </a:t>
                      </a:r>
                      <a:r>
                        <a:rPr lang="en-GB" sz="1400" kern="1200" dirty="0">
                          <a:solidFill>
                            <a:schemeClr val="dk1"/>
                          </a:solidFill>
                          <a:effectLst/>
                          <a:latin typeface="+mn-lt"/>
                          <a:ea typeface="+mn-ea"/>
                          <a:cs typeface="+mn-cs"/>
                        </a:rPr>
                        <a:t>Click on the links in the emails</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c. </a:t>
                      </a:r>
                      <a:r>
                        <a:rPr lang="en-GB" sz="1400" kern="1200" dirty="0">
                          <a:solidFill>
                            <a:schemeClr val="dk1"/>
                          </a:solidFill>
                          <a:effectLst/>
                          <a:latin typeface="+mn-lt"/>
                          <a:ea typeface="+mn-ea"/>
                          <a:cs typeface="+mn-cs"/>
                        </a:rPr>
                        <a:t>Download spam email attachments</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d. </a:t>
                      </a:r>
                      <a:r>
                        <a:rPr lang="en-GB" sz="1400" kern="1200" dirty="0">
                          <a:solidFill>
                            <a:schemeClr val="dk1"/>
                          </a:solidFill>
                          <a:effectLst/>
                          <a:latin typeface="+mn-lt"/>
                          <a:ea typeface="+mn-ea"/>
                          <a:cs typeface="+mn-cs"/>
                        </a:rPr>
                        <a:t>Taking phone calls from unknown numbers</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txBody>
                  <a:tcPr/>
                </a:tc>
                <a:tc>
                  <a:txBody>
                    <a:bodyPr/>
                    <a:lstStyle/>
                    <a:p>
                      <a:r>
                        <a:rPr lang="es-ES" sz="1400"/>
                        <a:t>a. Denial of service.</a:t>
                      </a:r>
                    </a:p>
                    <a:p>
                      <a:r>
                        <a:rPr lang="es-ES" sz="1400"/>
                        <a:t>b. Ransomware.</a:t>
                      </a:r>
                    </a:p>
                    <a:p>
                      <a:r>
                        <a:rPr lang="es-ES" sz="1400"/>
                        <a:t>c. Phishing.</a:t>
                      </a:r>
                    </a:p>
                    <a:p>
                      <a:r>
                        <a:rPr lang="es-ES" sz="1400"/>
                        <a:t>d. None is correct.</a:t>
                      </a:r>
                    </a:p>
                  </a:txBody>
                  <a:tcPr/>
                </a:tc>
                <a:tc>
                  <a:txBody>
                    <a:bodyPr/>
                    <a:lstStyle/>
                    <a:p>
                      <a:r>
                        <a:rPr lang="es-ES" sz="1400" kern="1200" dirty="0">
                          <a:solidFill>
                            <a:schemeClr val="dk1"/>
                          </a:solidFill>
                          <a:effectLst/>
                          <a:latin typeface="+mn-lt"/>
                          <a:ea typeface="+mn-ea"/>
                          <a:cs typeface="+mn-cs"/>
                        </a:rPr>
                        <a:t>a. </a:t>
                      </a:r>
                      <a:r>
                        <a:rPr lang="en-GB" sz="1400" kern="1200" dirty="0">
                          <a:solidFill>
                            <a:schemeClr val="dk1"/>
                          </a:solidFill>
                          <a:effectLst/>
                          <a:latin typeface="+mn-lt"/>
                          <a:ea typeface="+mn-ea"/>
                          <a:cs typeface="+mn-cs"/>
                        </a:rPr>
                        <a:t>Availability, confidentiality</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b. </a:t>
                      </a:r>
                      <a:r>
                        <a:rPr lang="en-GB" sz="1400" kern="1200" dirty="0">
                          <a:solidFill>
                            <a:schemeClr val="dk1"/>
                          </a:solidFill>
                          <a:effectLst/>
                          <a:latin typeface="+mn-lt"/>
                          <a:ea typeface="+mn-ea"/>
                          <a:cs typeface="+mn-cs"/>
                        </a:rPr>
                        <a:t>Traceability, publicity</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c. </a:t>
                      </a:r>
                      <a:r>
                        <a:rPr lang="en-GB" sz="1400" kern="1200" dirty="0">
                          <a:solidFill>
                            <a:schemeClr val="dk1"/>
                          </a:solidFill>
                          <a:effectLst/>
                          <a:latin typeface="+mn-lt"/>
                          <a:ea typeface="+mn-ea"/>
                          <a:cs typeface="+mn-cs"/>
                        </a:rPr>
                        <a:t>Confidentiality, corruption</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d. Integrity</a:t>
                      </a:r>
                      <a:r>
                        <a:rPr lang="en-GB" sz="1400" kern="1200">
                          <a:solidFill>
                            <a:schemeClr val="dk1"/>
                          </a:solidFill>
                          <a:effectLst/>
                          <a:latin typeface="+mn-lt"/>
                          <a:ea typeface="+mn-ea"/>
                          <a:cs typeface="+mn-cs"/>
                        </a:rPr>
                        <a:t>, measurability.</a:t>
                      </a:r>
                      <a:endParaRPr lang="en-GB" sz="1400" kern="1200" dirty="0">
                        <a:solidFill>
                          <a:schemeClr val="dk1"/>
                        </a:solidFill>
                        <a:effectLst/>
                        <a:latin typeface="+mn-lt"/>
                        <a:ea typeface="+mn-ea"/>
                        <a:cs typeface="+mn-cs"/>
                      </a:endParaRPr>
                    </a:p>
                    <a:p>
                      <a:endParaRPr lang="es-ES" sz="1400" dirty="0"/>
                    </a:p>
                  </a:txBody>
                  <a:tcPr/>
                </a:tc>
                <a:tc>
                  <a:txBody>
                    <a:bodyPr/>
                    <a:lstStyle/>
                    <a:p>
                      <a:r>
                        <a:rPr lang="es-ES" sz="1400" kern="1200" dirty="0">
                          <a:solidFill>
                            <a:schemeClr val="dk1"/>
                          </a:solidFill>
                          <a:effectLst/>
                          <a:latin typeface="+mn-lt"/>
                          <a:ea typeface="+mn-ea"/>
                          <a:cs typeface="+mn-cs"/>
                        </a:rPr>
                        <a:t>a. </a:t>
                      </a:r>
                      <a:r>
                        <a:rPr lang="en-GB" sz="1400" kern="1200" dirty="0">
                          <a:solidFill>
                            <a:schemeClr val="dk1"/>
                          </a:solidFill>
                          <a:effectLst/>
                          <a:latin typeface="+mn-lt"/>
                          <a:ea typeface="+mn-ea"/>
                          <a:cs typeface="+mn-cs"/>
                        </a:rPr>
                        <a:t>Connect it to my computer to see what's in it so I can return it to its owner</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b. I </a:t>
                      </a:r>
                      <a:r>
                        <a:rPr lang="en-GB" sz="1400" kern="1200" dirty="0">
                          <a:solidFill>
                            <a:schemeClr val="dk1"/>
                          </a:solidFill>
                          <a:effectLst/>
                          <a:latin typeface="+mn-lt"/>
                          <a:ea typeface="+mn-ea"/>
                          <a:cs typeface="+mn-cs"/>
                        </a:rPr>
                        <a:t>would try to find its owner without connecting it to any computer</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c. </a:t>
                      </a:r>
                      <a:r>
                        <a:rPr lang="en-GB" sz="1400" kern="1200" dirty="0">
                          <a:solidFill>
                            <a:schemeClr val="dk1"/>
                          </a:solidFill>
                          <a:effectLst/>
                          <a:latin typeface="+mn-lt"/>
                          <a:ea typeface="+mn-ea"/>
                          <a:cs typeface="+mn-cs"/>
                        </a:rPr>
                        <a:t>Report it to the police</a:t>
                      </a:r>
                      <a:r>
                        <a:rPr lang="es-ES" sz="1400" kern="1200" dirty="0">
                          <a:solidFill>
                            <a:schemeClr val="dk1"/>
                          </a:solidFill>
                          <a:effectLst/>
                          <a:latin typeface="+mn-lt"/>
                          <a:ea typeface="+mn-ea"/>
                          <a:cs typeface="+mn-cs"/>
                        </a:rPr>
                        <a:t>.</a:t>
                      </a:r>
                      <a:endParaRPr lang="en-GB" sz="1400" kern="1200" dirty="0">
                        <a:solidFill>
                          <a:schemeClr val="dk1"/>
                        </a:solidFill>
                        <a:effectLst/>
                        <a:latin typeface="+mn-lt"/>
                        <a:ea typeface="+mn-ea"/>
                        <a:cs typeface="+mn-cs"/>
                      </a:endParaRPr>
                    </a:p>
                    <a:p>
                      <a:r>
                        <a:rPr lang="es-ES" sz="1400" kern="1200" dirty="0">
                          <a:solidFill>
                            <a:schemeClr val="dk1"/>
                          </a:solidFill>
                          <a:effectLst/>
                          <a:latin typeface="+mn-lt"/>
                          <a:ea typeface="+mn-ea"/>
                          <a:cs typeface="+mn-cs"/>
                        </a:rPr>
                        <a:t>d. Throw it away.</a:t>
                      </a:r>
                      <a:endParaRPr lang="en-GB" sz="1400" kern="1200" dirty="0">
                        <a:solidFill>
                          <a:schemeClr val="dk1"/>
                        </a:solidFill>
                        <a:effectLst/>
                        <a:latin typeface="+mn-lt"/>
                        <a:ea typeface="+mn-ea"/>
                        <a:cs typeface="+mn-cs"/>
                      </a:endParaRPr>
                    </a:p>
                    <a:p>
                      <a:endParaRPr lang="es-ES" sz="1400" dirty="0"/>
                    </a:p>
                  </a:txBody>
                  <a:tcPr/>
                </a:tc>
                <a:extLst>
                  <a:ext uri="{0D108BD9-81ED-4DB2-BD59-A6C34878D82A}">
                    <a16:rowId xmlns:a16="http://schemas.microsoft.com/office/drawing/2014/main" val="232408843"/>
                  </a:ext>
                </a:extLst>
              </a:tr>
            </a:tbl>
          </a:graphicData>
        </a:graphic>
      </p:graphicFrame>
      <p:pic>
        <p:nvPicPr>
          <p:cNvPr id="3" name="Imagen 2" descr="Texto&#10;&#10;Descripción generada automáticamente">
            <a:extLst>
              <a:ext uri="{FF2B5EF4-FFF2-40B4-BE49-F238E27FC236}">
                <a16:creationId xmlns:a16="http://schemas.microsoft.com/office/drawing/2014/main" id="{13C81884-B11C-6633-CE95-D1592653ADD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3933" y="272583"/>
            <a:ext cx="2206385" cy="462889"/>
          </a:xfrm>
          <a:prstGeom prst="rect">
            <a:avLst/>
          </a:prstGeom>
        </p:spPr>
      </p:pic>
    </p:spTree>
    <p:extLst>
      <p:ext uri="{BB962C8B-B14F-4D97-AF65-F5344CB8AC3E}">
        <p14:creationId xmlns:p14="http://schemas.microsoft.com/office/powerpoint/2010/main" val="1074413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84F2A5-F36C-410C-663C-F63D8AC96BA9}"/>
              </a:ext>
            </a:extLst>
          </p:cNvPr>
          <p:cNvSpPr>
            <a:spLocks noGrp="1"/>
          </p:cNvSpPr>
          <p:nvPr>
            <p:ph type="title"/>
          </p:nvPr>
        </p:nvSpPr>
        <p:spPr/>
        <p:txBody>
          <a:bodyPr/>
          <a:lstStyle/>
          <a:p>
            <a:r>
              <a:rPr lang="es-ES" dirty="0" err="1"/>
              <a:t>Self-assessment</a:t>
            </a:r>
            <a:r>
              <a:rPr lang="es-ES" dirty="0"/>
              <a:t> </a:t>
            </a:r>
            <a:r>
              <a:rPr lang="es-ES" dirty="0" err="1"/>
              <a:t>questions</a:t>
            </a:r>
            <a:r>
              <a:rPr lang="es-ES" dirty="0"/>
              <a:t>: </a:t>
            </a:r>
            <a:r>
              <a:rPr lang="es-ES" dirty="0" err="1"/>
              <a:t>solutions</a:t>
            </a:r>
            <a:endParaRPr lang="es-ES" dirty="0"/>
          </a:p>
        </p:txBody>
      </p:sp>
      <p:pic>
        <p:nvPicPr>
          <p:cNvPr id="5" name="Picture 2" descr="Restart">
            <a:extLst>
              <a:ext uri="{FF2B5EF4-FFF2-40B4-BE49-F238E27FC236}">
                <a16:creationId xmlns:a16="http://schemas.microsoft.com/office/drawing/2014/main" id="{923BF357-A532-E7CB-0A30-42E5DFCB4647}"/>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9F5F9BBF-F338-4547-B4B0-44CFA9337D07}"/>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graphicFrame>
        <p:nvGraphicFramePr>
          <p:cNvPr id="10" name="Tabla 10">
            <a:extLst>
              <a:ext uri="{FF2B5EF4-FFF2-40B4-BE49-F238E27FC236}">
                <a16:creationId xmlns:a16="http://schemas.microsoft.com/office/drawing/2014/main" id="{413030EE-FF19-6F2B-0F71-F76CDAB4B2F7}"/>
              </a:ext>
            </a:extLst>
          </p:cNvPr>
          <p:cNvGraphicFramePr>
            <a:graphicFrameLocks noGrp="1"/>
          </p:cNvGraphicFramePr>
          <p:nvPr>
            <p:ph sz="half" idx="1"/>
            <p:extLst>
              <p:ext uri="{D42A27DB-BD31-4B8C-83A1-F6EECF244321}">
                <p14:modId xmlns:p14="http://schemas.microsoft.com/office/powerpoint/2010/main" val="3371862033"/>
              </p:ext>
            </p:extLst>
          </p:nvPr>
        </p:nvGraphicFramePr>
        <p:xfrm>
          <a:off x="1097280" y="1846263"/>
          <a:ext cx="10160745" cy="4051820"/>
        </p:xfrm>
        <a:graphic>
          <a:graphicData uri="http://schemas.openxmlformats.org/drawingml/2006/table">
            <a:tbl>
              <a:tblPr firstRow="1" bandRow="1">
                <a:tableStyleId>{21E4AEA4-8DFA-4A89-87EB-49C32662AFE0}</a:tableStyleId>
              </a:tblPr>
              <a:tblGrid>
                <a:gridCol w="2032149">
                  <a:extLst>
                    <a:ext uri="{9D8B030D-6E8A-4147-A177-3AD203B41FA5}">
                      <a16:colId xmlns:a16="http://schemas.microsoft.com/office/drawing/2014/main" val="2601891750"/>
                    </a:ext>
                  </a:extLst>
                </a:gridCol>
                <a:gridCol w="2032149">
                  <a:extLst>
                    <a:ext uri="{9D8B030D-6E8A-4147-A177-3AD203B41FA5}">
                      <a16:colId xmlns:a16="http://schemas.microsoft.com/office/drawing/2014/main" val="3559158159"/>
                    </a:ext>
                  </a:extLst>
                </a:gridCol>
                <a:gridCol w="1734172">
                  <a:extLst>
                    <a:ext uri="{9D8B030D-6E8A-4147-A177-3AD203B41FA5}">
                      <a16:colId xmlns:a16="http://schemas.microsoft.com/office/drawing/2014/main" val="1947302738"/>
                    </a:ext>
                  </a:extLst>
                </a:gridCol>
                <a:gridCol w="2330126">
                  <a:extLst>
                    <a:ext uri="{9D8B030D-6E8A-4147-A177-3AD203B41FA5}">
                      <a16:colId xmlns:a16="http://schemas.microsoft.com/office/drawing/2014/main" val="3283798389"/>
                    </a:ext>
                  </a:extLst>
                </a:gridCol>
                <a:gridCol w="2032149">
                  <a:extLst>
                    <a:ext uri="{9D8B030D-6E8A-4147-A177-3AD203B41FA5}">
                      <a16:colId xmlns:a16="http://schemas.microsoft.com/office/drawing/2014/main" val="2128591119"/>
                    </a:ext>
                  </a:extLst>
                </a:gridCol>
              </a:tblGrid>
              <a:tr h="1124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dirty="0">
                          <a:solidFill>
                            <a:schemeClr val="lt1"/>
                          </a:solidFill>
                          <a:effectLst/>
                          <a:latin typeface="+mn-lt"/>
                          <a:ea typeface="+mn-ea"/>
                          <a:cs typeface="+mn-cs"/>
                        </a:rPr>
                        <a:t>What is meant by "cybersecurity"?</a:t>
                      </a:r>
                      <a:endParaRPr lang="es-ES" sz="1500" dirty="0"/>
                    </a:p>
                  </a:txBody>
                  <a:tcPr/>
                </a:tc>
                <a:tc>
                  <a:txBody>
                    <a:bodyPr/>
                    <a:lstStyle/>
                    <a:p>
                      <a:r>
                        <a:rPr lang="es-ES" sz="1500" b="1" kern="1200">
                          <a:solidFill>
                            <a:schemeClr val="lt1"/>
                          </a:solidFill>
                          <a:effectLst/>
                          <a:latin typeface="+mn-lt"/>
                          <a:ea typeface="+mn-ea"/>
                          <a:cs typeface="+mn-cs"/>
                        </a:rPr>
                        <a:t>What should you do to prevent phishing?</a:t>
                      </a:r>
                      <a:endParaRPr lang="en-GB" sz="1500" b="1" kern="1200">
                        <a:solidFill>
                          <a:schemeClr val="lt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dirty="0">
                          <a:solidFill>
                            <a:schemeClr val="lt1"/>
                          </a:solidFill>
                          <a:effectLst/>
                          <a:latin typeface="+mn-lt"/>
                          <a:ea typeface="+mn-ea"/>
                          <a:cs typeface="+mn-cs"/>
                        </a:rPr>
                        <a:t>What is the most common attack on European MSMEs?</a:t>
                      </a:r>
                      <a:endParaRPr lang="es-E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a:solidFill>
                            <a:schemeClr val="lt1"/>
                          </a:solidFill>
                          <a:effectLst/>
                          <a:latin typeface="+mn-lt"/>
                          <a:ea typeface="+mn-ea"/>
                          <a:cs typeface="+mn-cs"/>
                        </a:rPr>
                        <a:t>Which of the following are cybersecurity objectives for remote access to information?</a:t>
                      </a:r>
                      <a:endParaRPr lang="es-ES" sz="15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kern="1200">
                          <a:solidFill>
                            <a:schemeClr val="lt1"/>
                          </a:solidFill>
                          <a:effectLst/>
                          <a:latin typeface="+mn-lt"/>
                          <a:ea typeface="+mn-ea"/>
                          <a:cs typeface="+mn-cs"/>
                        </a:rPr>
                        <a:t>What would you do with a USB drive you find on an office desk?</a:t>
                      </a:r>
                      <a:endParaRPr lang="es-ES" sz="1500"/>
                    </a:p>
                  </a:txBody>
                  <a:tcPr/>
                </a:tc>
                <a:extLst>
                  <a:ext uri="{0D108BD9-81ED-4DB2-BD59-A6C34878D82A}">
                    <a16:rowId xmlns:a16="http://schemas.microsoft.com/office/drawing/2014/main" val="4178373252"/>
                  </a:ext>
                </a:extLst>
              </a:tr>
              <a:tr h="2927201">
                <a:tc>
                  <a:txBody>
                    <a:bodyPr/>
                    <a:lstStyle/>
                    <a:p>
                      <a:r>
                        <a:rPr lang="es-ES" sz="1400"/>
                        <a:t>a. </a:t>
                      </a:r>
                      <a:r>
                        <a:rPr lang="en-GB" sz="1400" kern="1200">
                          <a:solidFill>
                            <a:schemeClr val="dk1"/>
                          </a:solidFill>
                          <a:effectLst/>
                          <a:latin typeface="+mn-lt"/>
                          <a:ea typeface="+mn-ea"/>
                          <a:cs typeface="+mn-cs"/>
                        </a:rPr>
                        <a:t>Tools to protect devices from malware attacks.</a:t>
                      </a:r>
                    </a:p>
                    <a:p>
                      <a:pPr marL="0" indent="0">
                        <a:buFont typeface="+mj-lt"/>
                        <a:buNone/>
                      </a:pPr>
                      <a:r>
                        <a:rPr lang="es-ES" sz="1400" kern="1200">
                          <a:solidFill>
                            <a:schemeClr val="dk1"/>
                          </a:solidFill>
                          <a:effectLst/>
                          <a:latin typeface="+mn-lt"/>
                          <a:ea typeface="+mn-ea"/>
                          <a:cs typeface="+mn-cs"/>
                        </a:rPr>
                        <a:t>b. </a:t>
                      </a:r>
                      <a:r>
                        <a:rPr lang="en-GB" sz="1400" kern="1200">
                          <a:solidFill>
                            <a:schemeClr val="dk1"/>
                          </a:solidFill>
                          <a:effectLst/>
                          <a:latin typeface="+mn-lt"/>
                          <a:ea typeface="+mn-ea"/>
                          <a:cs typeface="+mn-cs"/>
                        </a:rPr>
                        <a:t>Procedures designed to protect sensitive information from malicious attacks.</a:t>
                      </a:r>
                    </a:p>
                    <a:p>
                      <a:pPr marL="0" indent="0">
                        <a:buFont typeface="+mj-lt"/>
                        <a:buNone/>
                      </a:pPr>
                      <a:r>
                        <a:rPr lang="es-ES" sz="1400" kern="1200">
                          <a:solidFill>
                            <a:schemeClr val="dk1"/>
                          </a:solidFill>
                          <a:effectLst/>
                          <a:latin typeface="+mn-lt"/>
                          <a:ea typeface="+mn-ea"/>
                          <a:cs typeface="+mn-cs"/>
                        </a:rPr>
                        <a:t>c. </a:t>
                      </a:r>
                      <a:r>
                        <a:rPr lang="en-GB" sz="1400" kern="1200">
                          <a:solidFill>
                            <a:schemeClr val="dk1"/>
                          </a:solidFill>
                          <a:effectLst/>
                          <a:latin typeface="+mn-lt"/>
                          <a:ea typeface="+mn-ea"/>
                          <a:cs typeface="+mn-cs"/>
                        </a:rPr>
                        <a:t>The protection of company IT systems.</a:t>
                      </a:r>
                    </a:p>
                    <a:p>
                      <a:pPr marL="0" indent="0">
                        <a:buFont typeface="+mj-lt"/>
                        <a:buNone/>
                      </a:pPr>
                      <a:r>
                        <a:rPr lang="es-ES" sz="1400" b="1" kern="1200">
                          <a:solidFill>
                            <a:schemeClr val="dk1"/>
                          </a:solidFill>
                          <a:effectLst/>
                          <a:latin typeface="+mn-lt"/>
                          <a:ea typeface="+mn-ea"/>
                          <a:cs typeface="+mn-cs"/>
                        </a:rPr>
                        <a:t>d. </a:t>
                      </a:r>
                      <a:r>
                        <a:rPr lang="en-GB" sz="1400" b="1" kern="1200">
                          <a:solidFill>
                            <a:schemeClr val="dk1"/>
                          </a:solidFill>
                          <a:effectLst/>
                          <a:latin typeface="+mn-lt"/>
                          <a:ea typeface="+mn-ea"/>
                          <a:cs typeface="+mn-cs"/>
                        </a:rPr>
                        <a:t>All answers are correct.</a:t>
                      </a:r>
                    </a:p>
                  </a:txBody>
                  <a:tcPr/>
                </a:tc>
                <a:tc>
                  <a:txBody>
                    <a:bodyPr/>
                    <a:lstStyle/>
                    <a:p>
                      <a:r>
                        <a:rPr lang="es-ES" sz="1400" b="1" kern="1200">
                          <a:solidFill>
                            <a:schemeClr val="dk1"/>
                          </a:solidFill>
                          <a:effectLst/>
                          <a:latin typeface="+mn-lt"/>
                          <a:ea typeface="+mn-ea"/>
                          <a:cs typeface="+mn-cs"/>
                        </a:rPr>
                        <a:t>a. </a:t>
                      </a:r>
                      <a:r>
                        <a:rPr lang="en-GB" sz="1400" b="1" kern="1200">
                          <a:solidFill>
                            <a:schemeClr val="dk1"/>
                          </a:solidFill>
                          <a:effectLst/>
                          <a:latin typeface="+mn-lt"/>
                          <a:ea typeface="+mn-ea"/>
                          <a:cs typeface="+mn-cs"/>
                        </a:rPr>
                        <a:t>Be wary of unsolicited emails to change a password</a:t>
                      </a:r>
                      <a:r>
                        <a:rPr lang="es-ES" sz="1400" b="1" kern="1200">
                          <a:solidFill>
                            <a:schemeClr val="dk1"/>
                          </a:solidFill>
                          <a:effectLst/>
                          <a:latin typeface="+mn-lt"/>
                          <a:ea typeface="+mn-ea"/>
                          <a:cs typeface="+mn-cs"/>
                        </a:rPr>
                        <a:t>.</a:t>
                      </a:r>
                      <a:endParaRPr lang="en-GB" sz="1400" b="1" kern="1200">
                        <a:solidFill>
                          <a:schemeClr val="dk1"/>
                        </a:solidFill>
                        <a:effectLst/>
                        <a:latin typeface="+mn-lt"/>
                        <a:ea typeface="+mn-ea"/>
                        <a:cs typeface="+mn-cs"/>
                      </a:endParaRPr>
                    </a:p>
                    <a:p>
                      <a:r>
                        <a:rPr lang="es-ES" sz="1400" kern="1200">
                          <a:solidFill>
                            <a:schemeClr val="dk1"/>
                          </a:solidFill>
                          <a:effectLst/>
                          <a:latin typeface="+mn-lt"/>
                          <a:ea typeface="+mn-ea"/>
                          <a:cs typeface="+mn-cs"/>
                        </a:rPr>
                        <a:t>b. </a:t>
                      </a:r>
                      <a:r>
                        <a:rPr lang="en-GB" sz="1400" kern="1200">
                          <a:solidFill>
                            <a:schemeClr val="dk1"/>
                          </a:solidFill>
                          <a:effectLst/>
                          <a:latin typeface="+mn-lt"/>
                          <a:ea typeface="+mn-ea"/>
                          <a:cs typeface="+mn-cs"/>
                        </a:rPr>
                        <a:t>Click on the links in the emails</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s-ES" sz="1400" kern="1200">
                          <a:solidFill>
                            <a:schemeClr val="dk1"/>
                          </a:solidFill>
                          <a:effectLst/>
                          <a:latin typeface="+mn-lt"/>
                          <a:ea typeface="+mn-ea"/>
                          <a:cs typeface="+mn-cs"/>
                        </a:rPr>
                        <a:t>c. </a:t>
                      </a:r>
                      <a:r>
                        <a:rPr lang="en-GB" sz="1400" kern="1200">
                          <a:solidFill>
                            <a:schemeClr val="dk1"/>
                          </a:solidFill>
                          <a:effectLst/>
                          <a:latin typeface="+mn-lt"/>
                          <a:ea typeface="+mn-ea"/>
                          <a:cs typeface="+mn-cs"/>
                        </a:rPr>
                        <a:t>Download spam email attachments</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s-ES" sz="1400" kern="1200">
                          <a:solidFill>
                            <a:schemeClr val="dk1"/>
                          </a:solidFill>
                          <a:effectLst/>
                          <a:latin typeface="+mn-lt"/>
                          <a:ea typeface="+mn-ea"/>
                          <a:cs typeface="+mn-cs"/>
                        </a:rPr>
                        <a:t>d. </a:t>
                      </a:r>
                      <a:r>
                        <a:rPr lang="en-GB" sz="1400" kern="1200">
                          <a:solidFill>
                            <a:schemeClr val="dk1"/>
                          </a:solidFill>
                          <a:effectLst/>
                          <a:latin typeface="+mn-lt"/>
                          <a:ea typeface="+mn-ea"/>
                          <a:cs typeface="+mn-cs"/>
                        </a:rPr>
                        <a:t>Taking phone calls from unknown numbers</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txBody>
                  <a:tcPr/>
                </a:tc>
                <a:tc>
                  <a:txBody>
                    <a:bodyPr/>
                    <a:lstStyle/>
                    <a:p>
                      <a:r>
                        <a:rPr lang="es-ES" sz="1400"/>
                        <a:t>a. Denial of service.</a:t>
                      </a:r>
                    </a:p>
                    <a:p>
                      <a:r>
                        <a:rPr lang="es-ES" sz="1400"/>
                        <a:t>b. Ransomware.</a:t>
                      </a:r>
                    </a:p>
                    <a:p>
                      <a:r>
                        <a:rPr lang="es-ES" sz="1400" b="1"/>
                        <a:t>c. Phishing.</a:t>
                      </a:r>
                    </a:p>
                    <a:p>
                      <a:r>
                        <a:rPr lang="es-ES" sz="1400"/>
                        <a:t>d. None is correct.</a:t>
                      </a:r>
                    </a:p>
                  </a:txBody>
                  <a:tcPr/>
                </a:tc>
                <a:tc>
                  <a:txBody>
                    <a:bodyPr/>
                    <a:lstStyle/>
                    <a:p>
                      <a:r>
                        <a:rPr lang="es-ES" sz="1400" b="1" kern="1200">
                          <a:solidFill>
                            <a:schemeClr val="dk1"/>
                          </a:solidFill>
                          <a:effectLst/>
                          <a:latin typeface="+mn-lt"/>
                          <a:ea typeface="+mn-ea"/>
                          <a:cs typeface="+mn-cs"/>
                        </a:rPr>
                        <a:t>a. </a:t>
                      </a:r>
                      <a:r>
                        <a:rPr lang="en-GB" sz="1400" b="1" kern="1200">
                          <a:solidFill>
                            <a:schemeClr val="dk1"/>
                          </a:solidFill>
                          <a:effectLst/>
                          <a:latin typeface="+mn-lt"/>
                          <a:ea typeface="+mn-ea"/>
                          <a:cs typeface="+mn-cs"/>
                        </a:rPr>
                        <a:t>Availability, confidentiality</a:t>
                      </a:r>
                      <a:r>
                        <a:rPr lang="es-ES" sz="1400" b="1" kern="1200">
                          <a:solidFill>
                            <a:schemeClr val="dk1"/>
                          </a:solidFill>
                          <a:effectLst/>
                          <a:latin typeface="+mn-lt"/>
                          <a:ea typeface="+mn-ea"/>
                          <a:cs typeface="+mn-cs"/>
                        </a:rPr>
                        <a:t>.</a:t>
                      </a:r>
                      <a:endParaRPr lang="en-GB" sz="1400" b="1" kern="1200">
                        <a:solidFill>
                          <a:schemeClr val="dk1"/>
                        </a:solidFill>
                        <a:effectLst/>
                        <a:latin typeface="+mn-lt"/>
                        <a:ea typeface="+mn-ea"/>
                        <a:cs typeface="+mn-cs"/>
                      </a:endParaRPr>
                    </a:p>
                    <a:p>
                      <a:r>
                        <a:rPr lang="es-ES" sz="1400" kern="1200">
                          <a:solidFill>
                            <a:schemeClr val="dk1"/>
                          </a:solidFill>
                          <a:effectLst/>
                          <a:latin typeface="+mn-lt"/>
                          <a:ea typeface="+mn-ea"/>
                          <a:cs typeface="+mn-cs"/>
                        </a:rPr>
                        <a:t>b. </a:t>
                      </a:r>
                      <a:r>
                        <a:rPr lang="en-GB" sz="1400" kern="1200">
                          <a:solidFill>
                            <a:schemeClr val="dk1"/>
                          </a:solidFill>
                          <a:effectLst/>
                          <a:latin typeface="+mn-lt"/>
                          <a:ea typeface="+mn-ea"/>
                          <a:cs typeface="+mn-cs"/>
                        </a:rPr>
                        <a:t>Traceability, publicity</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s-ES" sz="1400" kern="1200">
                          <a:solidFill>
                            <a:schemeClr val="dk1"/>
                          </a:solidFill>
                          <a:effectLst/>
                          <a:latin typeface="+mn-lt"/>
                          <a:ea typeface="+mn-ea"/>
                          <a:cs typeface="+mn-cs"/>
                        </a:rPr>
                        <a:t>c. </a:t>
                      </a:r>
                      <a:r>
                        <a:rPr lang="en-GB" sz="1400" kern="1200">
                          <a:solidFill>
                            <a:schemeClr val="dk1"/>
                          </a:solidFill>
                          <a:effectLst/>
                          <a:latin typeface="+mn-lt"/>
                          <a:ea typeface="+mn-ea"/>
                          <a:cs typeface="+mn-cs"/>
                        </a:rPr>
                        <a:t>Confidentiality, corruption</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n-GB" sz="1400" kern="1200">
                          <a:solidFill>
                            <a:schemeClr val="dk1"/>
                          </a:solidFill>
                          <a:effectLst/>
                          <a:latin typeface="+mn-lt"/>
                          <a:ea typeface="+mn-ea"/>
                          <a:cs typeface="+mn-cs"/>
                        </a:rPr>
                        <a:t>d. Integrity, measurability.</a:t>
                      </a:r>
                    </a:p>
                    <a:p>
                      <a:endParaRPr lang="es-ES" sz="1400"/>
                    </a:p>
                  </a:txBody>
                  <a:tcPr/>
                </a:tc>
                <a:tc>
                  <a:txBody>
                    <a:bodyPr/>
                    <a:lstStyle/>
                    <a:p>
                      <a:r>
                        <a:rPr lang="es-ES" sz="1400" kern="1200">
                          <a:solidFill>
                            <a:schemeClr val="dk1"/>
                          </a:solidFill>
                          <a:effectLst/>
                          <a:latin typeface="+mn-lt"/>
                          <a:ea typeface="+mn-ea"/>
                          <a:cs typeface="+mn-cs"/>
                        </a:rPr>
                        <a:t>a. </a:t>
                      </a:r>
                      <a:r>
                        <a:rPr lang="en-GB" sz="1400" kern="1200">
                          <a:solidFill>
                            <a:schemeClr val="dk1"/>
                          </a:solidFill>
                          <a:effectLst/>
                          <a:latin typeface="+mn-lt"/>
                          <a:ea typeface="+mn-ea"/>
                          <a:cs typeface="+mn-cs"/>
                        </a:rPr>
                        <a:t>Connect it to my computer to see what's in it so I can return it to its owner</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s-ES" sz="1400" b="1" kern="1200">
                          <a:solidFill>
                            <a:schemeClr val="dk1"/>
                          </a:solidFill>
                          <a:effectLst/>
                          <a:latin typeface="+mn-lt"/>
                          <a:ea typeface="+mn-ea"/>
                          <a:cs typeface="+mn-cs"/>
                        </a:rPr>
                        <a:t>b. I </a:t>
                      </a:r>
                      <a:r>
                        <a:rPr lang="en-GB" sz="1400" b="1" kern="1200">
                          <a:solidFill>
                            <a:schemeClr val="dk1"/>
                          </a:solidFill>
                          <a:effectLst/>
                          <a:latin typeface="+mn-lt"/>
                          <a:ea typeface="+mn-ea"/>
                          <a:cs typeface="+mn-cs"/>
                        </a:rPr>
                        <a:t>would try to find its owner without connecting it to any computer</a:t>
                      </a:r>
                      <a:r>
                        <a:rPr lang="es-ES" sz="1400" b="1" kern="1200">
                          <a:solidFill>
                            <a:schemeClr val="dk1"/>
                          </a:solidFill>
                          <a:effectLst/>
                          <a:latin typeface="+mn-lt"/>
                          <a:ea typeface="+mn-ea"/>
                          <a:cs typeface="+mn-cs"/>
                        </a:rPr>
                        <a:t>.</a:t>
                      </a:r>
                      <a:endParaRPr lang="en-GB" sz="1400" b="1" kern="1200">
                        <a:solidFill>
                          <a:schemeClr val="dk1"/>
                        </a:solidFill>
                        <a:effectLst/>
                        <a:latin typeface="+mn-lt"/>
                        <a:ea typeface="+mn-ea"/>
                        <a:cs typeface="+mn-cs"/>
                      </a:endParaRPr>
                    </a:p>
                    <a:p>
                      <a:r>
                        <a:rPr lang="es-ES" sz="1400" kern="1200">
                          <a:solidFill>
                            <a:schemeClr val="dk1"/>
                          </a:solidFill>
                          <a:effectLst/>
                          <a:latin typeface="+mn-lt"/>
                          <a:ea typeface="+mn-ea"/>
                          <a:cs typeface="+mn-cs"/>
                        </a:rPr>
                        <a:t>c. </a:t>
                      </a:r>
                      <a:r>
                        <a:rPr lang="en-GB" sz="1400" kern="1200">
                          <a:solidFill>
                            <a:schemeClr val="dk1"/>
                          </a:solidFill>
                          <a:effectLst/>
                          <a:latin typeface="+mn-lt"/>
                          <a:ea typeface="+mn-ea"/>
                          <a:cs typeface="+mn-cs"/>
                        </a:rPr>
                        <a:t>Report it to the police</a:t>
                      </a:r>
                      <a:r>
                        <a:rPr lang="es-ES" sz="1400" kern="1200">
                          <a:solidFill>
                            <a:schemeClr val="dk1"/>
                          </a:solidFill>
                          <a:effectLst/>
                          <a:latin typeface="+mn-lt"/>
                          <a:ea typeface="+mn-ea"/>
                          <a:cs typeface="+mn-cs"/>
                        </a:rPr>
                        <a:t>.</a:t>
                      </a:r>
                      <a:endParaRPr lang="en-GB" sz="1400" kern="1200">
                        <a:solidFill>
                          <a:schemeClr val="dk1"/>
                        </a:solidFill>
                        <a:effectLst/>
                        <a:latin typeface="+mn-lt"/>
                        <a:ea typeface="+mn-ea"/>
                        <a:cs typeface="+mn-cs"/>
                      </a:endParaRPr>
                    </a:p>
                    <a:p>
                      <a:r>
                        <a:rPr lang="es-ES" sz="1400" kern="1200">
                          <a:solidFill>
                            <a:schemeClr val="dk1"/>
                          </a:solidFill>
                          <a:effectLst/>
                          <a:latin typeface="+mn-lt"/>
                          <a:ea typeface="+mn-ea"/>
                          <a:cs typeface="+mn-cs"/>
                        </a:rPr>
                        <a:t>d. Throw it away.</a:t>
                      </a:r>
                      <a:endParaRPr lang="en-GB" sz="1400" kern="1200">
                        <a:solidFill>
                          <a:schemeClr val="dk1"/>
                        </a:solidFill>
                        <a:effectLst/>
                        <a:latin typeface="+mn-lt"/>
                        <a:ea typeface="+mn-ea"/>
                        <a:cs typeface="+mn-cs"/>
                      </a:endParaRPr>
                    </a:p>
                    <a:p>
                      <a:endParaRPr lang="es-ES" sz="1400"/>
                    </a:p>
                  </a:txBody>
                  <a:tcPr/>
                </a:tc>
                <a:extLst>
                  <a:ext uri="{0D108BD9-81ED-4DB2-BD59-A6C34878D82A}">
                    <a16:rowId xmlns:a16="http://schemas.microsoft.com/office/drawing/2014/main" val="232408843"/>
                  </a:ext>
                </a:extLst>
              </a:tr>
            </a:tbl>
          </a:graphicData>
        </a:graphic>
      </p:graphicFrame>
      <p:pic>
        <p:nvPicPr>
          <p:cNvPr id="4" name="Imagen 3" descr="Texto&#10;&#10;Descripción generada automáticamente">
            <a:extLst>
              <a:ext uri="{FF2B5EF4-FFF2-40B4-BE49-F238E27FC236}">
                <a16:creationId xmlns:a16="http://schemas.microsoft.com/office/drawing/2014/main" id="{187ED0FE-DBF4-C4A5-2517-E47C8A55645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03933" y="272583"/>
            <a:ext cx="2206385" cy="462889"/>
          </a:xfrm>
          <a:prstGeom prst="rect">
            <a:avLst/>
          </a:prstGeom>
        </p:spPr>
      </p:pic>
    </p:spTree>
    <p:extLst>
      <p:ext uri="{BB962C8B-B14F-4D97-AF65-F5344CB8AC3E}">
        <p14:creationId xmlns:p14="http://schemas.microsoft.com/office/powerpoint/2010/main" val="2957858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B1C45A-AD94-A4D7-F83E-5D1645D78F4A}"/>
              </a:ext>
            </a:extLst>
          </p:cNvPr>
          <p:cNvSpPr>
            <a:spLocks noGrp="1"/>
          </p:cNvSpPr>
          <p:nvPr>
            <p:ph type="title"/>
          </p:nvPr>
        </p:nvSpPr>
        <p:spPr/>
        <p:txBody>
          <a:bodyPr/>
          <a:lstStyle/>
          <a:p>
            <a:r>
              <a:rPr lang="es-ES" sz="4800" b="1"/>
              <a:t>Thank you!</a:t>
            </a:r>
          </a:p>
        </p:txBody>
      </p:sp>
      <p:sp>
        <p:nvSpPr>
          <p:cNvPr id="4" name="Marcador de texto 3">
            <a:extLst>
              <a:ext uri="{FF2B5EF4-FFF2-40B4-BE49-F238E27FC236}">
                <a16:creationId xmlns:a16="http://schemas.microsoft.com/office/drawing/2014/main" id="{3EFD00B6-BA07-5B12-58B3-D70694196E80}"/>
              </a:ext>
            </a:extLst>
          </p:cNvPr>
          <p:cNvSpPr>
            <a:spLocks noGrp="1"/>
          </p:cNvSpPr>
          <p:nvPr>
            <p:ph type="body" sz="half" idx="2"/>
          </p:nvPr>
        </p:nvSpPr>
        <p:spPr>
          <a:xfrm>
            <a:off x="1097661" y="6030071"/>
            <a:ext cx="10113264" cy="594360"/>
          </a:xfrm>
        </p:spPr>
        <p:txBody>
          <a:bodyPr>
            <a:normAutofit/>
          </a:bodyPr>
          <a:lstStyle/>
          <a:p>
            <a:r>
              <a:rPr lang="es-ES" sz="2800"/>
              <a:t>Continue your training path at </a:t>
            </a:r>
            <a:r>
              <a:rPr lang="es-ES" sz="2800" b="1">
                <a:solidFill>
                  <a:schemeClr val="bg1"/>
                </a:solidFill>
                <a:hlinkClick r:id="rId2">
                  <a:extLst>
                    <a:ext uri="{A12FA001-AC4F-418D-AE19-62706E023703}">
                      <ahyp:hlinkClr xmlns:ahyp="http://schemas.microsoft.com/office/drawing/2018/hyperlinkcolor" val="tx"/>
                    </a:ext>
                  </a:extLst>
                </a:hlinkClick>
              </a:rPr>
              <a:t>www.restartproject.eu</a:t>
            </a:r>
            <a:r>
              <a:rPr lang="es-ES" sz="2800"/>
              <a:t>. </a:t>
            </a:r>
          </a:p>
        </p:txBody>
      </p:sp>
      <p:pic>
        <p:nvPicPr>
          <p:cNvPr id="14" name="Picture 2" descr="Restart">
            <a:extLst>
              <a:ext uri="{FF2B5EF4-FFF2-40B4-BE49-F238E27FC236}">
                <a16:creationId xmlns:a16="http://schemas.microsoft.com/office/drawing/2014/main" id="{DEF0A2D3-BB90-AC66-A977-F4A00E1A1137}"/>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62695" y="1723276"/>
            <a:ext cx="9266609" cy="1705724"/>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15">
            <a:extLst>
              <a:ext uri="{FF2B5EF4-FFF2-40B4-BE49-F238E27FC236}">
                <a16:creationId xmlns:a16="http://schemas.microsoft.com/office/drawing/2014/main" id="{554BB2D5-5B51-48F7-60B7-5A1776CB6971}"/>
              </a:ext>
            </a:extLst>
          </p:cNvPr>
          <p:cNvSpPr/>
          <p:nvPr/>
        </p:nvSpPr>
        <p:spPr>
          <a:xfrm>
            <a:off x="474243" y="4436574"/>
            <a:ext cx="11243512" cy="461665"/>
          </a:xfrm>
          <a:prstGeom prst="rect">
            <a:avLst/>
          </a:prstGeom>
        </p:spPr>
        <p:txBody>
          <a:bodyPr wrap="square">
            <a:spAutoFit/>
          </a:bodyPr>
          <a:lstStyle/>
          <a:p>
            <a:r>
              <a:rPr lang="en-US" sz="1200" dirty="0">
                <a:solidFill>
                  <a:schemeClr val="tx1">
                    <a:lumMod val="75000"/>
                    <a:lumOff val="25000"/>
                  </a:schemeClr>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tx1">
                  <a:lumMod val="75000"/>
                  <a:lumOff val="25000"/>
                </a:schemeClr>
              </a:solidFill>
            </a:endParaRPr>
          </a:p>
        </p:txBody>
      </p:sp>
      <p:pic>
        <p:nvPicPr>
          <p:cNvPr id="5" name="Imagen 4" descr="Texto&#10;&#10;Descripción generada automáticamente">
            <a:extLst>
              <a:ext uri="{FF2B5EF4-FFF2-40B4-BE49-F238E27FC236}">
                <a16:creationId xmlns:a16="http://schemas.microsoft.com/office/drawing/2014/main" id="{8FA970E7-507C-8AE8-218A-21AC6237AA7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951120" y="388306"/>
            <a:ext cx="2779280" cy="583080"/>
          </a:xfrm>
          <a:prstGeom prst="rect">
            <a:avLst/>
          </a:prstGeom>
        </p:spPr>
      </p:pic>
    </p:spTree>
    <p:extLst>
      <p:ext uri="{BB962C8B-B14F-4D97-AF65-F5344CB8AC3E}">
        <p14:creationId xmlns:p14="http://schemas.microsoft.com/office/powerpoint/2010/main" val="293166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576639-151D-737A-A14E-3DC5C8CAC19A}"/>
              </a:ext>
            </a:extLst>
          </p:cNvPr>
          <p:cNvSpPr>
            <a:spLocks noGrp="1"/>
          </p:cNvSpPr>
          <p:nvPr>
            <p:ph type="title"/>
          </p:nvPr>
        </p:nvSpPr>
        <p:spPr/>
        <p:txBody>
          <a:bodyPr/>
          <a:lstStyle/>
          <a:p>
            <a:r>
              <a:rPr lang="es-ES"/>
              <a:t>Index</a:t>
            </a:r>
          </a:p>
        </p:txBody>
      </p:sp>
      <p:graphicFrame>
        <p:nvGraphicFramePr>
          <p:cNvPr id="12" name="Marcador de contenido 11">
            <a:extLst>
              <a:ext uri="{FF2B5EF4-FFF2-40B4-BE49-F238E27FC236}">
                <a16:creationId xmlns:a16="http://schemas.microsoft.com/office/drawing/2014/main" id="{E64195D9-8ADD-6866-22F8-8B4E5BE116EE}"/>
              </a:ext>
            </a:extLst>
          </p:cNvPr>
          <p:cNvGraphicFramePr>
            <a:graphicFrameLocks noGrp="1"/>
          </p:cNvGraphicFramePr>
          <p:nvPr>
            <p:ph sz="half" idx="1"/>
            <p:extLst>
              <p:ext uri="{D42A27DB-BD31-4B8C-83A1-F6EECF244321}">
                <p14:modId xmlns:p14="http://schemas.microsoft.com/office/powerpoint/2010/main" val="3244008715"/>
              </p:ext>
            </p:extLst>
          </p:nvPr>
        </p:nvGraphicFramePr>
        <p:xfrm>
          <a:off x="1096963" y="1846263"/>
          <a:ext cx="10152674"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a:extLst>
              <a:ext uri="{FF2B5EF4-FFF2-40B4-BE49-F238E27FC236}">
                <a16:creationId xmlns:a16="http://schemas.microsoft.com/office/drawing/2014/main" id="{878C812E-2238-0FB9-B6CE-8919409FBB33}"/>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7" name="Picture 2" descr="Restart">
            <a:extLst>
              <a:ext uri="{FF2B5EF4-FFF2-40B4-BE49-F238E27FC236}">
                <a16:creationId xmlns:a16="http://schemas.microsoft.com/office/drawing/2014/main" id="{C04203BA-528C-5F04-2628-C332C8417254}"/>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895126" y="286603"/>
            <a:ext cx="3115111" cy="573405"/>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3AE1F53C-A2E8-A9CF-ABB9-B00FD7F05CBA}"/>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572048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a:t>Fundamentals of cybersecurity</a:t>
            </a:r>
            <a:br>
              <a:rPr lang="en-GB"/>
            </a:br>
            <a:r>
              <a:rPr lang="en-GB" sz="2800"/>
              <a:t>What is cybersecurity?</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1097280" y="1845734"/>
            <a:ext cx="6050140" cy="4336952"/>
          </a:xfrm>
        </p:spPr>
        <p:txBody>
          <a:bodyPr>
            <a:normAutofit/>
          </a:bodyPr>
          <a:lstStyle/>
          <a:p>
            <a:pPr algn="just">
              <a:lnSpc>
                <a:spcPct val="107000"/>
              </a:lnSpc>
              <a:spcAft>
                <a:spcPts val="800"/>
              </a:spcAft>
            </a:pPr>
            <a:r>
              <a:rPr lang="en-GB" dirty="0">
                <a:effectLst/>
                <a:ea typeface="Calibri" panose="020F0502020204030204" pitchFamily="34" charset="0"/>
                <a:cs typeface="Calibri" panose="020F0502020204030204" pitchFamily="34" charset="0"/>
              </a:rPr>
              <a:t>The term "</a:t>
            </a:r>
            <a:r>
              <a:rPr lang="en-GB" b="1" dirty="0">
                <a:effectLst/>
                <a:ea typeface="Calibri" panose="020F0502020204030204" pitchFamily="34" charset="0"/>
                <a:cs typeface="Calibri" panose="020F0502020204030204" pitchFamily="34" charset="0"/>
              </a:rPr>
              <a:t>cybersecurity</a:t>
            </a:r>
            <a:r>
              <a:rPr lang="en-GB" dirty="0">
                <a:effectLst/>
                <a:ea typeface="Calibri" panose="020F0502020204030204" pitchFamily="34" charset="0"/>
                <a:cs typeface="Calibri" panose="020F0502020204030204" pitchFamily="34" charset="0"/>
              </a:rPr>
              <a:t>" was born in the 1970s because of the need for companies to </a:t>
            </a:r>
            <a:r>
              <a:rPr lang="en-GB" b="1" dirty="0">
                <a:effectLst/>
                <a:ea typeface="Calibri" panose="020F0502020204030204" pitchFamily="34" charset="0"/>
                <a:cs typeface="Calibri" panose="020F0502020204030204" pitchFamily="34" charset="0"/>
              </a:rPr>
              <a:t>protect their computer systems</a:t>
            </a:r>
            <a:r>
              <a:rPr lang="en-GB" dirty="0">
                <a:effectLst/>
                <a:ea typeface="Calibri" panose="020F0502020204030204" pitchFamily="34" charset="0"/>
                <a:cs typeface="Calibri" panose="020F0502020204030204" pitchFamily="34" charset="0"/>
              </a:rPr>
              <a:t> from malicious attacks that could compromise their proper functioning by misusing information.</a:t>
            </a:r>
            <a:endParaRPr lang="en-GB"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Cybersecurity includes the application of tools, technologies, policies, controls and procedures in protecting or recovering networks, systems, devices and applications from </a:t>
            </a:r>
            <a:r>
              <a:rPr lang="en-GB" b="1" dirty="0">
                <a:effectLst/>
                <a:latin typeface="Calibri" panose="020F0502020204030204" pitchFamily="34" charset="0"/>
                <a:ea typeface="Calibri" panose="020F0502020204030204" pitchFamily="34" charset="0"/>
                <a:cs typeface="Calibri" panose="020F0502020204030204" pitchFamily="34" charset="0"/>
              </a:rPr>
              <a:t>cyber attacks</a:t>
            </a:r>
            <a:r>
              <a:rPr lang="en-GB" dirty="0">
                <a:effectLst/>
                <a:latin typeface="Calibri" panose="020F0502020204030204" pitchFamily="34" charset="0"/>
                <a:ea typeface="Calibri" panose="020F0502020204030204" pitchFamily="34" charset="0"/>
                <a:cs typeface="Calibri" panose="020F0502020204030204" pitchFamily="34" charset="0"/>
              </a:rPr>
              <a:t> aimed at accessing, destroying or altering sensitive information, disrupting workflows, or extorting money from organisations or individuals.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380C0B7B-09C1-99A4-92A3-7777B1EBE96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19659" y="2183552"/>
            <a:ext cx="3370345" cy="2490896"/>
          </a:xfrm>
          <a:prstGeom prst="rect">
            <a:avLst/>
          </a:prstGeom>
        </p:spPr>
      </p:pic>
      <p:pic>
        <p:nvPicPr>
          <p:cNvPr id="3" name="Imagen 2" descr="Texto&#10;&#10;Descripción generada automáticamente">
            <a:extLst>
              <a:ext uri="{FF2B5EF4-FFF2-40B4-BE49-F238E27FC236}">
                <a16:creationId xmlns:a16="http://schemas.microsoft.com/office/drawing/2014/main" id="{1ED1039F-F122-0FED-3994-A695451B077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933670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B5FBB1-4A66-4004-9038-660A4B7D73DC}"/>
              </a:ext>
            </a:extLst>
          </p:cNvPr>
          <p:cNvSpPr>
            <a:spLocks noGrp="1"/>
          </p:cNvSpPr>
          <p:nvPr>
            <p:ph type="title"/>
          </p:nvPr>
        </p:nvSpPr>
        <p:spPr/>
        <p:txBody>
          <a:bodyPr/>
          <a:lstStyle/>
          <a:p>
            <a:r>
              <a:rPr lang="en-GB" sz="4000" b="1" dirty="0"/>
              <a:t>Fundamentals of cybersecurity</a:t>
            </a:r>
            <a:br>
              <a:rPr lang="en-GB" dirty="0"/>
            </a:br>
            <a:r>
              <a:rPr lang="en-GB" sz="2800" dirty="0"/>
              <a:t>What is cybersecurity?</a:t>
            </a:r>
            <a:endParaRPr lang="en-GB" dirty="0"/>
          </a:p>
        </p:txBody>
      </p:sp>
      <p:sp>
        <p:nvSpPr>
          <p:cNvPr id="8" name="Rectángulo 7"/>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2" name="Marcador de contenido 11">
            <a:extLst>
              <a:ext uri="{FF2B5EF4-FFF2-40B4-BE49-F238E27FC236}">
                <a16:creationId xmlns:a16="http://schemas.microsoft.com/office/drawing/2014/main" id="{FCEA6795-A35E-0562-5661-3EB579F4AD4F}"/>
              </a:ext>
            </a:extLst>
          </p:cNvPr>
          <p:cNvSpPr>
            <a:spLocks noGrp="1"/>
          </p:cNvSpPr>
          <p:nvPr>
            <p:ph idx="1"/>
          </p:nvPr>
        </p:nvSpPr>
        <p:spPr>
          <a:xfrm>
            <a:off x="5105540" y="1869524"/>
            <a:ext cx="6050140" cy="4394645"/>
          </a:xfrm>
        </p:spPr>
        <p:txBody>
          <a:bodyPr>
            <a:normAutofit/>
          </a:bodyPr>
          <a:lstStyle/>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According to a 2021 report by the European Union Agency for Cybersecurity (ENISA), out of a total of 249 European MSMEs surveyed, </a:t>
            </a:r>
            <a:r>
              <a:rPr lang="en-GB" b="1" dirty="0">
                <a:effectLst/>
                <a:latin typeface="Calibri" panose="020F0502020204030204" pitchFamily="34" charset="0"/>
                <a:ea typeface="Calibri" panose="020F0502020204030204" pitchFamily="34" charset="0"/>
                <a:cs typeface="Calibri" panose="020F0502020204030204" pitchFamily="34" charset="0"/>
              </a:rPr>
              <a:t>85% consider cybersecurity to be a key concern for their business</a:t>
            </a:r>
            <a:r>
              <a:rPr lang="en-GB" dirty="0">
                <a:effectLst/>
                <a:latin typeface="Calibri" panose="020F0502020204030204" pitchFamily="34" charset="0"/>
                <a:ea typeface="Calibri" panose="020F0502020204030204" pitchFamily="34" charset="0"/>
                <a:cs typeface="Calibri" panose="020F0502020204030204" pitchFamily="34" charset="0"/>
              </a:rPr>
              <a:t>. In a post-pandemic context, 45% of MSMEs implemented new technologies in response to the pandemic, yet 90% did not include new security measures.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dirty="0">
                <a:effectLst/>
                <a:latin typeface="Calibri" panose="020F0502020204030204" pitchFamily="34" charset="0"/>
                <a:ea typeface="Calibri" panose="020F0502020204030204" pitchFamily="34" charset="0"/>
                <a:cs typeface="Calibri" panose="020F0502020204030204" pitchFamily="34" charset="0"/>
              </a:rPr>
              <a:t>The same report, which provides valuable information on the cybersecurity of European MSMEs, shows the </a:t>
            </a:r>
            <a:r>
              <a:rPr lang="en-GB" b="1" dirty="0">
                <a:effectLst/>
                <a:latin typeface="Calibri" panose="020F0502020204030204" pitchFamily="34" charset="0"/>
                <a:ea typeface="Calibri" panose="020F0502020204030204" pitchFamily="34" charset="0"/>
                <a:cs typeface="Calibri" panose="020F0502020204030204" pitchFamily="34" charset="0"/>
              </a:rPr>
              <a:t>main cybersecurity incidents suffered by </a:t>
            </a:r>
            <a:r>
              <a:rPr lang="en-GB" b="1">
                <a:effectLst/>
                <a:latin typeface="Calibri" panose="020F0502020204030204" pitchFamily="34" charset="0"/>
                <a:ea typeface="Calibri" panose="020F0502020204030204" pitchFamily="34" charset="0"/>
                <a:cs typeface="Calibri" panose="020F0502020204030204" pitchFamily="34" charset="0"/>
              </a:rPr>
              <a:t>European MSMEs </a:t>
            </a:r>
            <a:r>
              <a:rPr lang="en-GB" b="1" dirty="0">
                <a:effectLst/>
                <a:latin typeface="Calibri" panose="020F0502020204030204" pitchFamily="34" charset="0"/>
                <a:ea typeface="Calibri" panose="020F0502020204030204" pitchFamily="34" charset="0"/>
                <a:cs typeface="Calibri" panose="020F0502020204030204" pitchFamily="34" charset="0"/>
              </a:rPr>
              <a:t>based on their origin</a:t>
            </a:r>
            <a:r>
              <a:rPr lang="en-GB" dirty="0">
                <a:effectLst/>
                <a:latin typeface="Calibri" panose="020F0502020204030204" pitchFamily="34" charset="0"/>
                <a:ea typeface="Calibri" panose="020F0502020204030204" pitchFamily="34" charset="0"/>
                <a:cs typeface="Calibri" panose="020F0502020204030204" pitchFamily="34" charset="0"/>
              </a:rPr>
              <a:t>, as shown in the graph.</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s-ES" dirty="0"/>
          </a:p>
          <a:p>
            <a:endParaRPr lang="es-ES" dirty="0"/>
          </a:p>
        </p:txBody>
      </p:sp>
      <p:pic>
        <p:nvPicPr>
          <p:cNvPr id="9" name="Picture 2" descr="Restart">
            <a:extLst>
              <a:ext uri="{FF2B5EF4-FFF2-40B4-BE49-F238E27FC236}">
                <a16:creationId xmlns:a16="http://schemas.microsoft.com/office/drawing/2014/main" id="{5BCC6E86-02FA-87D0-58D1-81F228E7DF4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Marcador de contenido 11">
            <a:extLst>
              <a:ext uri="{FF2B5EF4-FFF2-40B4-BE49-F238E27FC236}">
                <a16:creationId xmlns:a16="http://schemas.microsoft.com/office/drawing/2014/main" id="{1B0056CD-C625-4C1B-8F35-3C93AF32B4ED}"/>
              </a:ext>
            </a:extLst>
          </p:cNvPr>
          <p:cNvSpPr txBox="1">
            <a:spLocks/>
          </p:cNvSpPr>
          <p:nvPr/>
        </p:nvSpPr>
        <p:spPr>
          <a:xfrm>
            <a:off x="1097279" y="5690765"/>
            <a:ext cx="3905027" cy="461665"/>
          </a:xfrm>
          <a:prstGeom prst="rect">
            <a:avLst/>
          </a:prstGeom>
        </p:spPr>
        <p:txBody>
          <a:bodyPr vert="horz" lIns="0" tIns="45720" rIns="0" bIns="45720" rtlCol="0">
            <a:normAutofit fontScale="850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s-ES" sz="1400" dirty="0" err="1"/>
              <a:t>Source</a:t>
            </a:r>
            <a:r>
              <a:rPr lang="es-ES" sz="1400" dirty="0"/>
              <a:t>: </a:t>
            </a:r>
            <a:r>
              <a:rPr lang="es-ES" sz="1400" dirty="0">
                <a:hlinkClick r:id="rId3"/>
              </a:rPr>
              <a:t>https://www.enisa.europa.eu/publications/enisa-report-cybersecurity-for-smes</a:t>
            </a:r>
            <a:r>
              <a:rPr lang="es-ES" sz="1400" dirty="0"/>
              <a:t> (</a:t>
            </a:r>
            <a:r>
              <a:rPr lang="es-ES" sz="1400" dirty="0" err="1"/>
              <a:t>own</a:t>
            </a:r>
            <a:r>
              <a:rPr lang="es-ES" sz="1400" dirty="0"/>
              <a:t> </a:t>
            </a:r>
            <a:r>
              <a:rPr lang="es-ES" sz="1400" dirty="0" err="1"/>
              <a:t>elaboration</a:t>
            </a:r>
            <a:r>
              <a:rPr lang="es-ES" sz="1400" dirty="0"/>
              <a:t>)</a:t>
            </a:r>
          </a:p>
          <a:p>
            <a:pPr marL="0" indent="0">
              <a:buFont typeface="Calibri" panose="020F0502020204030204" pitchFamily="34" charset="0"/>
              <a:buNone/>
            </a:pPr>
            <a:endParaRPr lang="es-ES" dirty="0"/>
          </a:p>
          <a:p>
            <a:endParaRPr lang="es-ES" dirty="0"/>
          </a:p>
        </p:txBody>
      </p:sp>
      <p:graphicFrame>
        <p:nvGraphicFramePr>
          <p:cNvPr id="13" name="Gráfico 12">
            <a:extLst>
              <a:ext uri="{FF2B5EF4-FFF2-40B4-BE49-F238E27FC236}">
                <a16:creationId xmlns:a16="http://schemas.microsoft.com/office/drawing/2014/main" id="{A7FD1019-5748-42C3-209D-A8C84B009F18}"/>
              </a:ext>
            </a:extLst>
          </p:cNvPr>
          <p:cNvGraphicFramePr>
            <a:graphicFrameLocks/>
          </p:cNvGraphicFramePr>
          <p:nvPr>
            <p:extLst>
              <p:ext uri="{D42A27DB-BD31-4B8C-83A1-F6EECF244321}">
                <p14:modId xmlns:p14="http://schemas.microsoft.com/office/powerpoint/2010/main" val="549050299"/>
              </p:ext>
            </p:extLst>
          </p:nvPr>
        </p:nvGraphicFramePr>
        <p:xfrm>
          <a:off x="1097278" y="1869524"/>
          <a:ext cx="3905027" cy="3821241"/>
        </p:xfrm>
        <a:graphic>
          <a:graphicData uri="http://schemas.openxmlformats.org/drawingml/2006/chart">
            <c:chart xmlns:c="http://schemas.openxmlformats.org/drawingml/2006/chart" xmlns:r="http://schemas.openxmlformats.org/officeDocument/2006/relationships" r:id="rId4"/>
          </a:graphicData>
        </a:graphic>
      </p:graphicFrame>
      <p:pic>
        <p:nvPicPr>
          <p:cNvPr id="3" name="Imagen 2" descr="Texto&#10;&#10;Descripción generada automáticamente">
            <a:extLst>
              <a:ext uri="{FF2B5EF4-FFF2-40B4-BE49-F238E27FC236}">
                <a16:creationId xmlns:a16="http://schemas.microsoft.com/office/drawing/2014/main" id="{0D75F993-144E-2496-C0C3-B9194E7E6A2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565562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6288147" y="1886817"/>
            <a:ext cx="4937760" cy="736282"/>
          </a:xfrm>
        </p:spPr>
        <p:txBody>
          <a:bodyPr/>
          <a:lstStyle/>
          <a:p>
            <a:r>
              <a:rPr lang="es-ES"/>
              <a:t>Sensitive information</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6288147" y="2437791"/>
            <a:ext cx="4937760" cy="1083050"/>
          </a:xfrm>
        </p:spPr>
        <p:txBody>
          <a:bodyPr>
            <a:normAutofit/>
          </a:bodyPr>
          <a:lstStyle/>
          <a:p>
            <a:pPr algn="just"/>
            <a:r>
              <a:rPr lang="es-ES" dirty="0" err="1"/>
              <a:t>Information</a:t>
            </a:r>
            <a:r>
              <a:rPr lang="es-ES" dirty="0"/>
              <a:t> </a:t>
            </a:r>
            <a:r>
              <a:rPr lang="es-ES" dirty="0" err="1"/>
              <a:t>containing</a:t>
            </a:r>
            <a:r>
              <a:rPr lang="es-ES" dirty="0"/>
              <a:t> </a:t>
            </a:r>
            <a:r>
              <a:rPr lang="es-ES" dirty="0" err="1"/>
              <a:t>private</a:t>
            </a:r>
            <a:r>
              <a:rPr lang="es-ES" dirty="0"/>
              <a:t> </a:t>
            </a:r>
            <a:r>
              <a:rPr lang="es-ES" dirty="0" err="1"/>
              <a:t>or</a:t>
            </a:r>
            <a:r>
              <a:rPr lang="es-ES" dirty="0"/>
              <a:t> </a:t>
            </a:r>
            <a:r>
              <a:rPr lang="es-ES" dirty="0" err="1"/>
              <a:t>confidential</a:t>
            </a:r>
            <a:r>
              <a:rPr lang="es-ES" dirty="0"/>
              <a:t> data, </a:t>
            </a:r>
            <a:r>
              <a:rPr lang="es-ES" dirty="0" err="1"/>
              <a:t>such</a:t>
            </a:r>
            <a:r>
              <a:rPr lang="es-ES" dirty="0"/>
              <a:t> as </a:t>
            </a:r>
            <a:r>
              <a:rPr lang="es-ES"/>
              <a:t>personal or </a:t>
            </a:r>
            <a:r>
              <a:rPr lang="es-ES" dirty="0" err="1"/>
              <a:t>bank</a:t>
            </a:r>
            <a:r>
              <a:rPr lang="es-ES" dirty="0"/>
              <a:t> </a:t>
            </a:r>
            <a:r>
              <a:rPr lang="es-ES" dirty="0" err="1"/>
              <a:t>details</a:t>
            </a:r>
            <a:r>
              <a:rPr lang="es-ES" dirty="0"/>
              <a:t>.</a:t>
            </a:r>
          </a:p>
        </p:txBody>
      </p:sp>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892551"/>
            <a:ext cx="4937760" cy="736282"/>
          </a:xfrm>
        </p:spPr>
        <p:txBody>
          <a:bodyPr/>
          <a:lstStyle/>
          <a:p>
            <a:r>
              <a:rPr lang="es-ES"/>
              <a:t>Backup</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437791"/>
            <a:ext cx="4937760" cy="1159156"/>
          </a:xfrm>
        </p:spPr>
        <p:txBody>
          <a:bodyPr>
            <a:noAutofit/>
          </a:bodyPr>
          <a:lstStyle/>
          <a:p>
            <a:pPr algn="just"/>
            <a:r>
              <a:rPr lang="en-GB" dirty="0">
                <a:effectLst/>
                <a:latin typeface="Calibri" panose="020F0502020204030204" pitchFamily="34" charset="0"/>
                <a:ea typeface="Calibri" panose="020F0502020204030204" pitchFamily="34" charset="0"/>
              </a:rPr>
              <a:t>A copy of files and programs that </a:t>
            </a:r>
            <a:r>
              <a:rPr lang="en-GB" dirty="0">
                <a:latin typeface="Calibri" panose="020F0502020204030204" pitchFamily="34" charset="0"/>
                <a:ea typeface="Calibri" panose="020F0502020204030204" pitchFamily="34" charset="0"/>
              </a:rPr>
              <a:t>is</a:t>
            </a:r>
            <a:r>
              <a:rPr lang="en-GB" dirty="0">
                <a:effectLst/>
                <a:latin typeface="Calibri" panose="020F0502020204030204" pitchFamily="34" charset="0"/>
                <a:ea typeface="Calibri" panose="020F0502020204030204" pitchFamily="34" charset="0"/>
              </a:rPr>
              <a:t> stored on other devices or other media, in order to recover information in the case of failure, loss or theft</a:t>
            </a:r>
            <a:r>
              <a:rPr lang="es-ES" dirty="0"/>
              <a:t>.</a:t>
            </a:r>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general security</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16" name="Imagen 15">
            <a:extLst>
              <a:ext uri="{FF2B5EF4-FFF2-40B4-BE49-F238E27FC236}">
                <a16:creationId xmlns:a16="http://schemas.microsoft.com/office/drawing/2014/main" id="{6017DB9B-3A45-0E3D-ADD0-59DE331569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96964" y="3821837"/>
            <a:ext cx="4806890" cy="1987849"/>
          </a:xfrm>
          <a:prstGeom prst="rect">
            <a:avLst/>
          </a:prstGeom>
        </p:spPr>
      </p:pic>
      <p:sp>
        <p:nvSpPr>
          <p:cNvPr id="17" name="Marcador de texto 4">
            <a:extLst>
              <a:ext uri="{FF2B5EF4-FFF2-40B4-BE49-F238E27FC236}">
                <a16:creationId xmlns:a16="http://schemas.microsoft.com/office/drawing/2014/main" id="{4D70C93B-EC93-C98A-5875-E1373170F46C}"/>
              </a:ext>
            </a:extLst>
          </p:cNvPr>
          <p:cNvSpPr txBox="1">
            <a:spLocks/>
          </p:cNvSpPr>
          <p:nvPr/>
        </p:nvSpPr>
        <p:spPr>
          <a:xfrm>
            <a:off x="6288147" y="3375084"/>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Software</a:t>
            </a:r>
          </a:p>
        </p:txBody>
      </p:sp>
      <p:sp>
        <p:nvSpPr>
          <p:cNvPr id="18" name="Marcador de contenido 5">
            <a:extLst>
              <a:ext uri="{FF2B5EF4-FFF2-40B4-BE49-F238E27FC236}">
                <a16:creationId xmlns:a16="http://schemas.microsoft.com/office/drawing/2014/main" id="{331AF26C-6058-6FC1-79C9-D33E18EDB3DD}"/>
              </a:ext>
            </a:extLst>
          </p:cNvPr>
          <p:cNvSpPr txBox="1">
            <a:spLocks/>
          </p:cNvSpPr>
          <p:nvPr/>
        </p:nvSpPr>
        <p:spPr>
          <a:xfrm>
            <a:off x="6288147" y="3906649"/>
            <a:ext cx="4937760" cy="198784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GB" dirty="0">
                <a:latin typeface="Calibri" panose="020F0502020204030204" pitchFamily="34" charset="0"/>
                <a:ea typeface="Calibri" panose="020F0502020204030204" pitchFamily="34" charset="0"/>
              </a:rPr>
              <a:t>S</a:t>
            </a:r>
            <a:r>
              <a:rPr lang="en-GB" dirty="0">
                <a:effectLst/>
                <a:latin typeface="Calibri" panose="020F0502020204030204" pitchFamily="34" charset="0"/>
                <a:ea typeface="Calibri" panose="020F0502020204030204" pitchFamily="34" charset="0"/>
              </a:rPr>
              <a:t>oftware is a computer program designed to perform specific tasks, for example a browser, a game, etc. It is the opposite of "hardware", which is the physical components of the device, such as the motherboard or the processor.</a:t>
            </a:r>
            <a:endParaRPr lang="es-ES" dirty="0"/>
          </a:p>
        </p:txBody>
      </p:sp>
      <p:pic>
        <p:nvPicPr>
          <p:cNvPr id="2" name="Imagen 1" descr="Texto&#10;&#10;Descripción generada automáticamente">
            <a:extLst>
              <a:ext uri="{FF2B5EF4-FFF2-40B4-BE49-F238E27FC236}">
                <a16:creationId xmlns:a16="http://schemas.microsoft.com/office/drawing/2014/main" id="{6D6CBF0E-2495-E7FE-8452-AA2244E4A41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3092616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a:extLst>
              <a:ext uri="{FF2B5EF4-FFF2-40B4-BE49-F238E27FC236}">
                <a16:creationId xmlns:a16="http://schemas.microsoft.com/office/drawing/2014/main" id="{5FDC4835-42D3-B646-1DD4-21F89F60E97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177208" y="3864961"/>
            <a:ext cx="3018549" cy="2235832"/>
          </a:xfrm>
          <a:prstGeom prst="rect">
            <a:avLst/>
          </a:prstGeom>
        </p:spPr>
      </p:pic>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1096963" y="3857512"/>
            <a:ext cx="4937760" cy="736282"/>
          </a:xfrm>
        </p:spPr>
        <p:txBody>
          <a:bodyPr/>
          <a:lstStyle/>
          <a:p>
            <a:r>
              <a:rPr lang="es-ES"/>
              <a:t>HTTP / HTTPS</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1096963" y="4408486"/>
            <a:ext cx="4937760" cy="1987849"/>
          </a:xfrm>
        </p:spPr>
        <p:txBody>
          <a:bodyPr>
            <a:normAutofit/>
          </a:bodyPr>
          <a:lstStyle/>
          <a:p>
            <a:pPr algn="just"/>
            <a:r>
              <a:rPr lang="en-GB">
                <a:effectLst/>
                <a:latin typeface="Calibri" panose="020F0502020204030204" pitchFamily="34" charset="0"/>
                <a:ea typeface="Calibri" panose="020F0502020204030204" pitchFamily="34" charset="0"/>
              </a:rPr>
              <a:t>One of the most widely used protocols for Internet browsing. HTTPS (HyperText Transfer Protocol Secure) is the secure version, and ensures that the information transmitted between your device and the website is encrypted and protected</a:t>
            </a:r>
            <a:r>
              <a:rPr lang="es-ES"/>
              <a:t>.</a:t>
            </a:r>
          </a:p>
        </p:txBody>
      </p:sp>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736725"/>
            <a:ext cx="4937760" cy="736282"/>
          </a:xfrm>
        </p:spPr>
        <p:txBody>
          <a:bodyPr/>
          <a:lstStyle/>
          <a:p>
            <a:r>
              <a:rPr lang="es-ES" dirty="0"/>
              <a:t>Encryption</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287138"/>
            <a:ext cx="4937760" cy="1873801"/>
          </a:xfrm>
        </p:spPr>
        <p:txBody>
          <a:bodyPr>
            <a:normAutofit/>
          </a:bodyPr>
          <a:lstStyle/>
          <a:p>
            <a:pPr algn="just"/>
            <a:r>
              <a:rPr lang="es-ES" dirty="0"/>
              <a:t>Is </a:t>
            </a:r>
            <a:r>
              <a:rPr lang="en-GB" dirty="0">
                <a:effectLst/>
                <a:latin typeface="Calibri" panose="020F0502020204030204" pitchFamily="34" charset="0"/>
                <a:ea typeface="Calibri" panose="020F0502020204030204" pitchFamily="34" charset="0"/>
              </a:rPr>
              <a:t>a process that converts a document or file into information that is unreadable to people who do not have the key to decrypt it. It serves to protect information from people who should not have access to it</a:t>
            </a:r>
            <a:r>
              <a:rPr lang="es-ES" dirty="0"/>
              <a:t>.</a:t>
            </a:r>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general security</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7" name="Marcador de texto 4">
            <a:extLst>
              <a:ext uri="{FF2B5EF4-FFF2-40B4-BE49-F238E27FC236}">
                <a16:creationId xmlns:a16="http://schemas.microsoft.com/office/drawing/2014/main" id="{4D70C93B-EC93-C98A-5875-E1373170F46C}"/>
              </a:ext>
            </a:extLst>
          </p:cNvPr>
          <p:cNvSpPr txBox="1">
            <a:spLocks/>
          </p:cNvSpPr>
          <p:nvPr/>
        </p:nvSpPr>
        <p:spPr>
          <a:xfrm>
            <a:off x="6187235" y="1755661"/>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Firewall</a:t>
            </a:r>
          </a:p>
        </p:txBody>
      </p:sp>
      <p:sp>
        <p:nvSpPr>
          <p:cNvPr id="18" name="Marcador de contenido 5">
            <a:extLst>
              <a:ext uri="{FF2B5EF4-FFF2-40B4-BE49-F238E27FC236}">
                <a16:creationId xmlns:a16="http://schemas.microsoft.com/office/drawing/2014/main" id="{331AF26C-6058-6FC1-79C9-D33E18EDB3DD}"/>
              </a:ext>
            </a:extLst>
          </p:cNvPr>
          <p:cNvSpPr txBox="1">
            <a:spLocks/>
          </p:cNvSpPr>
          <p:nvPr/>
        </p:nvSpPr>
        <p:spPr>
          <a:xfrm>
            <a:off x="6217603" y="2287139"/>
            <a:ext cx="4937760" cy="198784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GB">
                <a:effectLst/>
                <a:latin typeface="Calibri" panose="020F0502020204030204" pitchFamily="34" charset="0"/>
                <a:ea typeface="Calibri" panose="020F0502020204030204" pitchFamily="34" charset="0"/>
              </a:rPr>
              <a:t>When navigating the web and accessing a website, it communicates with your computer to establish the connection. The firewall analyses this type of connection to prevent access to those that could constitute a risk</a:t>
            </a:r>
            <a:r>
              <a:rPr lang="es-ES"/>
              <a:t>.</a:t>
            </a:r>
          </a:p>
        </p:txBody>
      </p:sp>
      <p:pic>
        <p:nvPicPr>
          <p:cNvPr id="2" name="Imagen 1" descr="Texto&#10;&#10;Descripción generada automáticamente">
            <a:extLst>
              <a:ext uri="{FF2B5EF4-FFF2-40B4-BE49-F238E27FC236}">
                <a16:creationId xmlns:a16="http://schemas.microsoft.com/office/drawing/2014/main" id="{AD51F49A-6D36-77C4-0100-79388D39413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2798016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6288147" y="1886817"/>
            <a:ext cx="4937760" cy="736282"/>
          </a:xfrm>
        </p:spPr>
        <p:txBody>
          <a:bodyPr/>
          <a:lstStyle/>
          <a:p>
            <a:r>
              <a:rPr lang="es-ES"/>
              <a:t>Phishing</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6288147" y="2437790"/>
            <a:ext cx="4937760" cy="1823097"/>
          </a:xfrm>
        </p:spPr>
        <p:txBody>
          <a:bodyPr>
            <a:normAutofit/>
          </a:bodyPr>
          <a:lstStyle/>
          <a:p>
            <a:pPr algn="just"/>
            <a:r>
              <a:rPr lang="en-GB" dirty="0">
                <a:effectLst/>
                <a:latin typeface="Calibri" panose="020F0502020204030204" pitchFamily="34" charset="0"/>
                <a:ea typeface="Calibri" panose="020F0502020204030204" pitchFamily="34" charset="0"/>
              </a:rPr>
              <a:t>The technique of pretending to be another person or entity via email, leading the user to perform some action on a fraudulent page in order to obtain passwords or download an infected file.</a:t>
            </a:r>
            <a:endParaRPr lang="es-ES" sz="2400" dirty="0"/>
          </a:p>
        </p:txBody>
      </p:sp>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888347"/>
            <a:ext cx="4937760" cy="736282"/>
          </a:xfrm>
        </p:spPr>
        <p:txBody>
          <a:bodyPr/>
          <a:lstStyle/>
          <a:p>
            <a:r>
              <a:rPr lang="es-ES"/>
              <a:t>Social engineering</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437790"/>
            <a:ext cx="4937760" cy="3070641"/>
          </a:xfrm>
        </p:spPr>
        <p:txBody>
          <a:bodyPr>
            <a:normAutofit/>
          </a:bodyPr>
          <a:lstStyle/>
          <a:p>
            <a:pPr algn="just"/>
            <a:r>
              <a:rPr lang="en-GB">
                <a:latin typeface="Calibri" panose="020F0502020204030204" pitchFamily="34" charset="0"/>
                <a:ea typeface="Calibri" panose="020F0502020204030204" pitchFamily="34" charset="0"/>
              </a:rPr>
              <a:t>S</a:t>
            </a:r>
            <a:r>
              <a:rPr lang="en-GB">
                <a:effectLst/>
                <a:latin typeface="Calibri" panose="020F0502020204030204" pitchFamily="34" charset="0"/>
                <a:ea typeface="Calibri" panose="020F0502020204030204" pitchFamily="34" charset="0"/>
              </a:rPr>
              <a:t>ocial engineering does not require high computer skills, as it involves the manipulation of people through psychological techniques and social skills, and is often used to obtain sensitive information, such as passwords or bank details. </a:t>
            </a:r>
            <a:r>
              <a:rPr lang="es-ES">
                <a:effectLst/>
                <a:latin typeface="Calibri" panose="020F0502020204030204" pitchFamily="34" charset="0"/>
                <a:ea typeface="Calibri" panose="020F0502020204030204" pitchFamily="34" charset="0"/>
              </a:rPr>
              <a:t>Phishing techniques are based on social engineering.</a:t>
            </a:r>
            <a:endParaRPr lang="es-ES"/>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threats</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sp>
        <p:nvSpPr>
          <p:cNvPr id="15" name="Marcador de texto 2">
            <a:extLst>
              <a:ext uri="{FF2B5EF4-FFF2-40B4-BE49-F238E27FC236}">
                <a16:creationId xmlns:a16="http://schemas.microsoft.com/office/drawing/2014/main" id="{75AF54C4-1780-EA36-6F62-069D4827E3AB}"/>
              </a:ext>
            </a:extLst>
          </p:cNvPr>
          <p:cNvSpPr txBox="1">
            <a:spLocks/>
          </p:cNvSpPr>
          <p:nvPr/>
        </p:nvSpPr>
        <p:spPr>
          <a:xfrm>
            <a:off x="6288147" y="4113121"/>
            <a:ext cx="4937760" cy="73628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0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s-ES"/>
              <a:t>Smishing</a:t>
            </a:r>
          </a:p>
        </p:txBody>
      </p:sp>
      <p:sp>
        <p:nvSpPr>
          <p:cNvPr id="19" name="Marcador de contenido 3">
            <a:extLst>
              <a:ext uri="{FF2B5EF4-FFF2-40B4-BE49-F238E27FC236}">
                <a16:creationId xmlns:a16="http://schemas.microsoft.com/office/drawing/2014/main" id="{AF189E9A-6FDC-C3EB-A85A-BA41BD87F6BB}"/>
              </a:ext>
            </a:extLst>
          </p:cNvPr>
          <p:cNvSpPr txBox="1">
            <a:spLocks/>
          </p:cNvSpPr>
          <p:nvPr/>
        </p:nvSpPr>
        <p:spPr>
          <a:xfrm>
            <a:off x="6288147" y="4721004"/>
            <a:ext cx="4937760" cy="108305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ES">
                <a:effectLst/>
                <a:latin typeface="Calibri" panose="020F0502020204030204" pitchFamily="34" charset="0"/>
                <a:ea typeface="Calibri" panose="020F0502020204030204" pitchFamily="34" charset="0"/>
              </a:rPr>
              <a:t>SMS + phishing. </a:t>
            </a:r>
            <a:r>
              <a:rPr lang="en-GB">
                <a:effectLst/>
                <a:latin typeface="Calibri" panose="020F0502020204030204" pitchFamily="34" charset="0"/>
                <a:ea typeface="Calibri" panose="020F0502020204030204" pitchFamily="34" charset="0"/>
              </a:rPr>
              <a:t>Similar to phishing, this technique uses SMS messages for the same purpose.</a:t>
            </a:r>
            <a:endParaRPr lang="es-ES" sz="2400"/>
          </a:p>
        </p:txBody>
      </p:sp>
      <p:pic>
        <p:nvPicPr>
          <p:cNvPr id="2" name="Imagen 1" descr="Texto&#10;&#10;Descripción generada automáticamente">
            <a:extLst>
              <a:ext uri="{FF2B5EF4-FFF2-40B4-BE49-F238E27FC236}">
                <a16:creationId xmlns:a16="http://schemas.microsoft.com/office/drawing/2014/main" id="{B1A7FA1A-BB67-684F-B111-40141224D4D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1006216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59CF137-441B-2994-B17D-2D0F3CC39010}"/>
              </a:ext>
            </a:extLst>
          </p:cNvPr>
          <p:cNvSpPr>
            <a:spLocks noGrp="1"/>
          </p:cNvSpPr>
          <p:nvPr>
            <p:ph type="body" idx="1"/>
          </p:nvPr>
        </p:nvSpPr>
        <p:spPr>
          <a:xfrm>
            <a:off x="6288147" y="1886817"/>
            <a:ext cx="4937760" cy="736282"/>
          </a:xfrm>
        </p:spPr>
        <p:txBody>
          <a:bodyPr/>
          <a:lstStyle/>
          <a:p>
            <a:r>
              <a:rPr lang="es-ES"/>
              <a:t>Web based attacks</a:t>
            </a:r>
          </a:p>
        </p:txBody>
      </p:sp>
      <p:sp>
        <p:nvSpPr>
          <p:cNvPr id="4" name="Marcador de contenido 3">
            <a:extLst>
              <a:ext uri="{FF2B5EF4-FFF2-40B4-BE49-F238E27FC236}">
                <a16:creationId xmlns:a16="http://schemas.microsoft.com/office/drawing/2014/main" id="{6183E878-EDA9-0F93-835C-F2DC5BE5CEE7}"/>
              </a:ext>
            </a:extLst>
          </p:cNvPr>
          <p:cNvSpPr>
            <a:spLocks noGrp="1"/>
          </p:cNvSpPr>
          <p:nvPr>
            <p:ph sz="half" idx="2"/>
          </p:nvPr>
        </p:nvSpPr>
        <p:spPr>
          <a:xfrm>
            <a:off x="6288147" y="2437791"/>
            <a:ext cx="4937760" cy="1618546"/>
          </a:xfrm>
        </p:spPr>
        <p:txBody>
          <a:bodyPr>
            <a:normAutofit/>
          </a:bodyPr>
          <a:lstStyle/>
          <a:p>
            <a:pPr algn="just"/>
            <a:r>
              <a:rPr lang="en-GB" dirty="0">
                <a:latin typeface="Calibri" panose="020F0502020204030204" pitchFamily="34" charset="0"/>
                <a:ea typeface="Calibri" panose="020F0502020204030204" pitchFamily="34" charset="0"/>
              </a:rPr>
              <a:t>T</a:t>
            </a:r>
            <a:r>
              <a:rPr lang="en-GB" dirty="0">
                <a:effectLst/>
                <a:latin typeface="Calibri" panose="020F0502020204030204" pitchFamily="34" charset="0"/>
                <a:ea typeface="Calibri" panose="020F0502020204030204" pitchFamily="34" charset="0"/>
              </a:rPr>
              <a:t>hese complex attacks act when you use the Internet, making use of malicious software to infect devices that do not have the necessary security or are outdated.</a:t>
            </a:r>
            <a:endParaRPr lang="es-ES" sz="2400" dirty="0"/>
          </a:p>
        </p:txBody>
      </p:sp>
      <p:sp>
        <p:nvSpPr>
          <p:cNvPr id="5" name="Marcador de texto 4">
            <a:extLst>
              <a:ext uri="{FF2B5EF4-FFF2-40B4-BE49-F238E27FC236}">
                <a16:creationId xmlns:a16="http://schemas.microsoft.com/office/drawing/2014/main" id="{A7C389B1-D4D9-70CE-E00E-273D906A897C}"/>
              </a:ext>
            </a:extLst>
          </p:cNvPr>
          <p:cNvSpPr>
            <a:spLocks noGrp="1"/>
          </p:cNvSpPr>
          <p:nvPr>
            <p:ph type="body" sz="quarter" idx="3"/>
          </p:nvPr>
        </p:nvSpPr>
        <p:spPr>
          <a:xfrm>
            <a:off x="1096963" y="1888347"/>
            <a:ext cx="4937760" cy="736282"/>
          </a:xfrm>
        </p:spPr>
        <p:txBody>
          <a:bodyPr/>
          <a:lstStyle/>
          <a:p>
            <a:r>
              <a:rPr lang="es-ES"/>
              <a:t>Vishing</a:t>
            </a:r>
          </a:p>
        </p:txBody>
      </p:sp>
      <p:sp>
        <p:nvSpPr>
          <p:cNvPr id="6" name="Marcador de contenido 5">
            <a:extLst>
              <a:ext uri="{FF2B5EF4-FFF2-40B4-BE49-F238E27FC236}">
                <a16:creationId xmlns:a16="http://schemas.microsoft.com/office/drawing/2014/main" id="{16D3B5C7-9159-1B84-A536-62951977B062}"/>
              </a:ext>
            </a:extLst>
          </p:cNvPr>
          <p:cNvSpPr>
            <a:spLocks noGrp="1"/>
          </p:cNvSpPr>
          <p:nvPr>
            <p:ph sz="quarter" idx="4"/>
          </p:nvPr>
        </p:nvSpPr>
        <p:spPr>
          <a:xfrm>
            <a:off x="1096963" y="2437790"/>
            <a:ext cx="4937760" cy="1618547"/>
          </a:xfrm>
        </p:spPr>
        <p:txBody>
          <a:bodyPr>
            <a:normAutofit/>
          </a:bodyPr>
          <a:lstStyle/>
          <a:p>
            <a:pPr algn="just"/>
            <a:r>
              <a:rPr lang="es-ES">
                <a:latin typeface="Calibri" panose="020F0502020204030204" pitchFamily="34" charset="0"/>
                <a:ea typeface="Calibri" panose="020F0502020204030204" pitchFamily="34" charset="0"/>
              </a:rPr>
              <a:t>V</a:t>
            </a:r>
            <a:r>
              <a:rPr lang="es-ES">
                <a:effectLst/>
                <a:latin typeface="Calibri" panose="020F0502020204030204" pitchFamily="34" charset="0"/>
                <a:ea typeface="Calibri" panose="020F0502020204030204" pitchFamily="34" charset="0"/>
              </a:rPr>
              <a:t>oice + phishing. </a:t>
            </a:r>
            <a:r>
              <a:rPr lang="en-GB">
                <a:effectLst/>
                <a:latin typeface="Calibri" panose="020F0502020204030204" pitchFamily="34" charset="0"/>
                <a:ea typeface="Calibri" panose="020F0502020204030204" pitchFamily="34" charset="0"/>
              </a:rPr>
              <a:t>In this case, the attacker pretends to be someone else on a phone call, often posing as technical support for the device or the phone company.</a:t>
            </a:r>
            <a:endParaRPr lang="es-ES" sz="2400"/>
          </a:p>
        </p:txBody>
      </p:sp>
      <p:sp>
        <p:nvSpPr>
          <p:cNvPr id="7" name="Nadpis 1">
            <a:extLst>
              <a:ext uri="{FF2B5EF4-FFF2-40B4-BE49-F238E27FC236}">
                <a16:creationId xmlns:a16="http://schemas.microsoft.com/office/drawing/2014/main" id="{DF1D7632-DAE1-D511-FF16-17D07C46AB79}"/>
              </a:ext>
            </a:extLst>
          </p:cNvPr>
          <p:cNvSpPr>
            <a:spLocks noGrp="1"/>
          </p:cNvSpPr>
          <p:nvPr>
            <p:ph type="title"/>
          </p:nvPr>
        </p:nvSpPr>
        <p:spPr>
          <a:xfrm>
            <a:off x="1096963" y="287338"/>
            <a:ext cx="10058400" cy="1449387"/>
          </a:xfrm>
        </p:spPr>
        <p:txBody>
          <a:bodyPr/>
          <a:lstStyle/>
          <a:p>
            <a:r>
              <a:rPr lang="en-GB" sz="4000" b="1"/>
              <a:t>Fundamentals of cybersecurity</a:t>
            </a:r>
            <a:br>
              <a:rPr lang="en-GB"/>
            </a:br>
            <a:r>
              <a:rPr lang="en-GB" sz="2800"/>
              <a:t>Main definitions – threats</a:t>
            </a:r>
            <a:endParaRPr lang="en-GB" dirty="0"/>
          </a:p>
        </p:txBody>
      </p:sp>
      <p:pic>
        <p:nvPicPr>
          <p:cNvPr id="8" name="Picture 2" descr="Restart">
            <a:extLst>
              <a:ext uri="{FF2B5EF4-FFF2-40B4-BE49-F238E27FC236}">
                <a16:creationId xmlns:a16="http://schemas.microsoft.com/office/drawing/2014/main" id="{52C8F9FA-7D63-04B7-C349-6894E749CBE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647846" y="286603"/>
            <a:ext cx="2362391" cy="4348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261717B8-A900-AC0B-722C-67076CC0F0A6}"/>
              </a:ext>
            </a:extLst>
          </p:cNvPr>
          <p:cNvSpPr/>
          <p:nvPr/>
        </p:nvSpPr>
        <p:spPr>
          <a:xfrm>
            <a:off x="486888" y="6396335"/>
            <a:ext cx="11243512" cy="461665"/>
          </a:xfrm>
          <a:prstGeom prst="rect">
            <a:avLst/>
          </a:prstGeom>
        </p:spPr>
        <p:txBody>
          <a:bodyPr wrap="square">
            <a:spAutoFit/>
          </a:bodyPr>
          <a:lstStyle/>
          <a:p>
            <a:r>
              <a:rPr lang="en-US" sz="1200" dirty="0">
                <a:solidFill>
                  <a:schemeClr val="bg1"/>
                </a:solidFill>
                <a:latin typeface="system-u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US" sz="1200" dirty="0">
              <a:solidFill>
                <a:schemeClr val="bg1"/>
              </a:solidFill>
            </a:endParaRPr>
          </a:p>
        </p:txBody>
      </p:sp>
      <p:pic>
        <p:nvPicPr>
          <p:cNvPr id="11" name="Imagen 10">
            <a:extLst>
              <a:ext uri="{FF2B5EF4-FFF2-40B4-BE49-F238E27FC236}">
                <a16:creationId xmlns:a16="http://schemas.microsoft.com/office/drawing/2014/main" id="{96C3D20B-7634-D297-A2E5-55A8093A778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20921" y="4136367"/>
            <a:ext cx="5027604" cy="2179938"/>
          </a:xfrm>
          <a:prstGeom prst="rect">
            <a:avLst/>
          </a:prstGeom>
        </p:spPr>
      </p:pic>
      <p:pic>
        <p:nvPicPr>
          <p:cNvPr id="2" name="Imagen 1" descr="Texto&#10;&#10;Descripción generada automáticamente">
            <a:extLst>
              <a:ext uri="{FF2B5EF4-FFF2-40B4-BE49-F238E27FC236}">
                <a16:creationId xmlns:a16="http://schemas.microsoft.com/office/drawing/2014/main" id="{B2DA0489-0770-9702-5E5E-8C52A225C82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03852" y="5746023"/>
            <a:ext cx="2206385" cy="462889"/>
          </a:xfrm>
          <a:prstGeom prst="rect">
            <a:avLst/>
          </a:prstGeom>
        </p:spPr>
      </p:pic>
    </p:spTree>
    <p:extLst>
      <p:ext uri="{BB962C8B-B14F-4D97-AF65-F5344CB8AC3E}">
        <p14:creationId xmlns:p14="http://schemas.microsoft.com/office/powerpoint/2010/main" val="1420400403"/>
      </p:ext>
    </p:extLst>
  </p:cSld>
  <p:clrMapOvr>
    <a:masterClrMapping/>
  </p:clrMapOvr>
</p:sld>
</file>

<file path=ppt/theme/theme1.xml><?xml version="1.0" encoding="utf-8"?>
<a:theme xmlns:a="http://schemas.openxmlformats.org/drawingml/2006/main" name="Retrospektíva">
  <a:themeElements>
    <a:clrScheme name="Retrospektí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í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0</TotalTime>
  <Words>4382</Words>
  <Application>Microsoft Office PowerPoint</Application>
  <PresentationFormat>Panorámica</PresentationFormat>
  <Paragraphs>253</Paragraphs>
  <Slides>29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29</vt:i4>
      </vt:variant>
    </vt:vector>
  </HeadingPairs>
  <TitlesOfParts>
    <vt:vector size="36" baseType="lpstr">
      <vt:lpstr>system-ui</vt:lpstr>
      <vt:lpstr>Calibri</vt:lpstr>
      <vt:lpstr>Calibri Light</vt:lpstr>
      <vt:lpstr>Courier New</vt:lpstr>
      <vt:lpstr>Symbol</vt:lpstr>
      <vt:lpstr>Wingdings</vt:lpstr>
      <vt:lpstr>Retrospektíva</vt:lpstr>
      <vt:lpstr>Cybersecurity in the (home) office</vt:lpstr>
      <vt:lpstr>Objectives and Goals</vt:lpstr>
      <vt:lpstr>Index</vt:lpstr>
      <vt:lpstr>Fundamentals of cybersecurity What is cybersecurity?</vt:lpstr>
      <vt:lpstr>Fundamentals of cybersecurity What is cybersecurity?</vt:lpstr>
      <vt:lpstr>Fundamentals of cybersecurity Main definitions – general security</vt:lpstr>
      <vt:lpstr>Fundamentals of cybersecurity Main definitions – general security</vt:lpstr>
      <vt:lpstr>Fundamentals of cybersecurity Main definitions – threats</vt:lpstr>
      <vt:lpstr>Fundamentals of cybersecurity Main definitions – threats</vt:lpstr>
      <vt:lpstr>Fundamentals of cybersecurity Main definitions – types of malwares</vt:lpstr>
      <vt:lpstr>Fundamentals of cybersecurity Main definitions – types of malwares</vt:lpstr>
      <vt:lpstr>Fundamentals of cybersecurity Main definitions – types of malwares</vt:lpstr>
      <vt:lpstr>Cybersecurity in the workplace</vt:lpstr>
      <vt:lpstr>Cybersecurity in the workplace</vt:lpstr>
      <vt:lpstr>Cybersecurity in the workplace</vt:lpstr>
      <vt:lpstr>Cybersecurity in remote work</vt:lpstr>
      <vt:lpstr>Cybersecurity in remote work</vt:lpstr>
      <vt:lpstr>Cybersecurity in remote work</vt:lpstr>
      <vt:lpstr>Cybersecurity in remote work</vt:lpstr>
      <vt:lpstr>Cybersecurity in remote work</vt:lpstr>
      <vt:lpstr>Cybersecurity in remote work</vt:lpstr>
      <vt:lpstr>Cybersecurity in remote work</vt:lpstr>
      <vt:lpstr>Recommendations for entrepreneurs</vt:lpstr>
      <vt:lpstr>Recommendations for staff</vt:lpstr>
      <vt:lpstr>Recommendations for staff</vt:lpstr>
      <vt:lpstr>Summing up</vt:lpstr>
      <vt:lpstr>Self-assessment questions</vt:lpstr>
      <vt:lpstr>Self-assessment questions: solutions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result title/ presentation title</dc:title>
  <dc:creator>gavalcova</dc:creator>
  <cp:lastModifiedBy>Miriam Internet Web Solutions</cp:lastModifiedBy>
  <cp:revision>129</cp:revision>
  <dcterms:created xsi:type="dcterms:W3CDTF">2021-11-14T20:46:17Z</dcterms:created>
  <dcterms:modified xsi:type="dcterms:W3CDTF">2022-12-22T10:56:49Z</dcterms:modified>
</cp:coreProperties>
</file>